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277" r:id="rId2"/>
    <p:sldId id="270" r:id="rId3"/>
    <p:sldId id="295" r:id="rId4"/>
    <p:sldId id="296" r:id="rId5"/>
    <p:sldId id="298" r:id="rId6"/>
    <p:sldId id="264" r:id="rId7"/>
    <p:sldId id="316" r:id="rId8"/>
    <p:sldId id="317" r:id="rId9"/>
    <p:sldId id="318" r:id="rId10"/>
    <p:sldId id="322" r:id="rId11"/>
    <p:sldId id="323" r:id="rId12"/>
    <p:sldId id="319" r:id="rId13"/>
    <p:sldId id="320" r:id="rId14"/>
    <p:sldId id="321" r:id="rId15"/>
    <p:sldId id="293" r:id="rId16"/>
    <p:sldId id="299" r:id="rId17"/>
    <p:sldId id="300" r:id="rId18"/>
    <p:sldId id="301" r:id="rId19"/>
    <p:sldId id="302" r:id="rId20"/>
    <p:sldId id="338" r:id="rId21"/>
    <p:sldId id="304" r:id="rId22"/>
    <p:sldId id="329" r:id="rId23"/>
    <p:sldId id="330" r:id="rId24"/>
    <p:sldId id="305" r:id="rId25"/>
    <p:sldId id="279" r:id="rId26"/>
    <p:sldId id="306" r:id="rId27"/>
    <p:sldId id="307" r:id="rId28"/>
    <p:sldId id="308" r:id="rId29"/>
    <p:sldId id="309" r:id="rId30"/>
    <p:sldId id="332" r:id="rId31"/>
    <p:sldId id="333" r:id="rId32"/>
    <p:sldId id="334" r:id="rId33"/>
    <p:sldId id="310" r:id="rId34"/>
    <p:sldId id="311" r:id="rId35"/>
    <p:sldId id="312" r:id="rId36"/>
    <p:sldId id="313" r:id="rId37"/>
    <p:sldId id="314" r:id="rId38"/>
    <p:sldId id="315" r:id="rId39"/>
    <p:sldId id="335" r:id="rId40"/>
    <p:sldId id="336" r:id="rId41"/>
    <p:sldId id="337" r:id="rId42"/>
    <p:sldId id="324" r:id="rId43"/>
    <p:sldId id="325" r:id="rId44"/>
    <p:sldId id="326" r:id="rId45"/>
    <p:sldId id="327" r:id="rId46"/>
    <p:sldId id="32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esh" initials="A" lastIdx="1" clrIdx="0">
    <p:extLst>
      <p:ext uri="{19B8F6BF-5375-455C-9EA6-DF929625EA0E}">
        <p15:presenceInfo xmlns:p15="http://schemas.microsoft.com/office/powerpoint/2012/main" userId="Aye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2837"/>
    <a:srgbClr val="68111E"/>
    <a:srgbClr val="B89386"/>
    <a:srgbClr val="835842"/>
    <a:srgbClr val="F5F5F5"/>
    <a:srgbClr val="6343BD"/>
    <a:srgbClr val="4E498D"/>
    <a:srgbClr val="CC3399"/>
    <a:srgbClr val="7B7B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7" autoAdjust="0"/>
    <p:restoredTop sz="94660"/>
  </p:normalViewPr>
  <p:slideViewPr>
    <p:cSldViewPr>
      <p:cViewPr varScale="1">
        <p:scale>
          <a:sx n="73" d="100"/>
          <a:sy n="73" d="100"/>
        </p:scale>
        <p:origin x="660" y="72"/>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11/7/2023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0B8AC8-E212-48B2-9917-7448FC83DD17}" type="slidenum">
              <a:rPr lang="en-US" smtClean="0"/>
              <a:t>16</a:t>
            </a:fld>
            <a:endParaRPr lang="en-US"/>
          </a:p>
        </p:txBody>
      </p:sp>
    </p:spTree>
    <p:extLst>
      <p:ext uri="{BB962C8B-B14F-4D97-AF65-F5344CB8AC3E}">
        <p14:creationId xmlns:p14="http://schemas.microsoft.com/office/powerpoint/2010/main" val="3118446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11/7/2023</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ijcrt.org/papers/IJCRT2106002.pdf" TargetMode="External"/><Relationship Id="rId2" Type="http://schemas.openxmlformats.org/officeDocument/2006/relationships/hyperlink" Target="https://www.sciencedirect.com/science/article/pii/S2090447914000550"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2">
              <a:alphaModFix amt="54000"/>
              <a:extLst>
                <a:ext uri="{BEBA8EAE-BF5A-486C-A8C5-ECC9F3942E4B}">
                  <a14:imgProps xmlns:a14="http://schemas.microsoft.com/office/drawing/2010/main">
                    <a14:imgLayer r:embed="rId3">
                      <a14:imgEffect>
                        <a14:colorTemperature colorTemp="8800"/>
                      </a14:imgEffect>
                      <a14:imgEffect>
                        <a14:brightnessContrast bright="-40000" contrast="20000"/>
                      </a14:imgEffect>
                    </a14:imgLayer>
                  </a14:imgProps>
                </a:ext>
              </a:extLst>
            </a:blip>
            <a:srcRect/>
            <a:stretch>
              <a:fillRect l="-8000" t="-17000" r="-7000" b="-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86000" y="2057400"/>
            <a:ext cx="10515600" cy="2585323"/>
          </a:xfrm>
          <a:prstGeom prst="rect">
            <a:avLst/>
          </a:prstGeom>
          <a:noFill/>
        </p:spPr>
        <p:txBody>
          <a:bodyPr wrap="square" rtlCol="0">
            <a:spAutoFit/>
          </a:bodyPr>
          <a:lstStyle/>
          <a:p>
            <a:r>
              <a:rPr lang="en-GB" sz="5400" b="1" dirty="0">
                <a:ln w="10160">
                  <a:solidFill>
                    <a:srgbClr val="B89386"/>
                  </a:solidFill>
                  <a:prstDash val="solid"/>
                </a:ln>
                <a:solidFill>
                  <a:schemeClr val="bg1">
                    <a:lumMod val="95000"/>
                  </a:schemeClr>
                </a:solidFill>
                <a:effectLst>
                  <a:outerShdw blurRad="38100" dist="22860" dir="5400000" algn="tl" rotWithShape="0">
                    <a:srgbClr val="000000">
                      <a:alpha val="30000"/>
                    </a:srgbClr>
                  </a:outerShdw>
                </a:effectLst>
                <a:latin typeface="Helvetica Inserat LT Std" panose="020B0806030702050204" pitchFamily="34" charset="0"/>
              </a:rPr>
              <a:t>EMOTION RECOGNITION AND SENTIMENT ANALYSIS FOR RELATIONSHIP IMPROVEMENT </a:t>
            </a:r>
            <a:endParaRPr lang="en-US" sz="5400" b="1" dirty="0">
              <a:ln w="10160">
                <a:solidFill>
                  <a:srgbClr val="B89386"/>
                </a:solidFill>
                <a:prstDash val="solid"/>
              </a:ln>
              <a:solidFill>
                <a:schemeClr val="bg1">
                  <a:lumMod val="95000"/>
                </a:schemeClr>
              </a:solidFill>
              <a:effectLst>
                <a:outerShdw blurRad="38100" dist="22860" dir="5400000" algn="tl" rotWithShape="0">
                  <a:srgbClr val="000000">
                    <a:alpha val="30000"/>
                  </a:srgbClr>
                </a:outerShdw>
              </a:effectLst>
              <a:latin typeface="Helvetica Inserat LT Std" panose="020B0806030702050204" pitchFamily="34" charset="0"/>
            </a:endParaRPr>
          </a:p>
        </p:txBody>
      </p:sp>
      <p:sp>
        <p:nvSpPr>
          <p:cNvPr id="8" name="TextBox 7"/>
          <p:cNvSpPr txBox="1"/>
          <p:nvPr/>
        </p:nvSpPr>
        <p:spPr>
          <a:xfrm>
            <a:off x="4755857" y="4613694"/>
            <a:ext cx="2787943" cy="461665"/>
          </a:xfrm>
          <a:prstGeom prst="rect">
            <a:avLst/>
          </a:prstGeom>
          <a:noFill/>
        </p:spPr>
        <p:txBody>
          <a:bodyPr wrap="none" rtlCol="0">
            <a:spAutoFit/>
          </a:bodyPr>
          <a:lstStyle/>
          <a:p>
            <a:r>
              <a:rPr lang="en-US" sz="2400" b="1" dirty="0">
                <a:solidFill>
                  <a:schemeClr val="tx1">
                    <a:lumMod val="85000"/>
                    <a:lumOff val="15000"/>
                  </a:schemeClr>
                </a:solidFill>
              </a:rPr>
              <a:t>TMP-2023-24-133</a:t>
            </a:r>
          </a:p>
        </p:txBody>
      </p:sp>
      <p:cxnSp>
        <p:nvCxnSpPr>
          <p:cNvPr id="9" name="Straight Connector 8"/>
          <p:cNvCxnSpPr/>
          <p:nvPr/>
        </p:nvCxnSpPr>
        <p:spPr>
          <a:xfrm>
            <a:off x="0" y="4642723"/>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457200"/>
            <a:ext cx="4050789" cy="646331"/>
          </a:xfrm>
          <a:prstGeom prst="rect">
            <a:avLst/>
          </a:prstGeom>
          <a:noFill/>
        </p:spPr>
        <p:txBody>
          <a:bodyPr wrap="none" rtlCol="0">
            <a:spAutoFit/>
          </a:bodyPr>
          <a:lstStyle/>
          <a:p>
            <a:r>
              <a:rPr lang="en-GB" sz="3600" b="1" dirty="0"/>
              <a:t>SYSTEM DIAGRAM</a:t>
            </a: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5807" y="1103531"/>
            <a:ext cx="4394206" cy="4634506"/>
          </a:xfrm>
          <a:prstGeom prst="rect">
            <a:avLst/>
          </a:prstGeom>
        </p:spPr>
      </p:pic>
      <p:sp>
        <p:nvSpPr>
          <p:cNvPr id="5" name="Rectangle 4"/>
          <p:cNvSpPr/>
          <p:nvPr/>
        </p:nvSpPr>
        <p:spPr>
          <a:xfrm>
            <a:off x="2895600" y="6453499"/>
            <a:ext cx="6574620" cy="369332"/>
          </a:xfrm>
          <a:prstGeom prst="rect">
            <a:avLst/>
          </a:prstGeom>
        </p:spPr>
        <p:txBody>
          <a:bodyPr wrap="none">
            <a:spAutoFit/>
          </a:bodyPr>
          <a:lstStyle/>
          <a:p>
            <a:r>
              <a:rPr lang="en-US" b="1" dirty="0"/>
              <a:t>IT20647414</a:t>
            </a:r>
            <a:r>
              <a:rPr lang="en-US" dirty="0"/>
              <a:t>   |   BATADUWAARACHCHI A.I |   TMP-2023-24-133</a:t>
            </a:r>
          </a:p>
        </p:txBody>
      </p:sp>
    </p:spTree>
    <p:extLst>
      <p:ext uri="{BB962C8B-B14F-4D97-AF65-F5344CB8AC3E}">
        <p14:creationId xmlns:p14="http://schemas.microsoft.com/office/powerpoint/2010/main" val="2068094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457200"/>
            <a:ext cx="6119817" cy="646331"/>
          </a:xfrm>
          <a:prstGeom prst="rect">
            <a:avLst/>
          </a:prstGeom>
          <a:noFill/>
        </p:spPr>
        <p:txBody>
          <a:bodyPr wrap="none" rtlCol="0">
            <a:spAutoFit/>
          </a:bodyPr>
          <a:lstStyle/>
          <a:p>
            <a:r>
              <a:rPr lang="en-GB" sz="3600" b="1" dirty="0"/>
              <a:t>TECHNOLOGIES TO BE USED</a:t>
            </a:r>
            <a:endParaRPr lang="en-US" sz="3600" b="1" dirty="0"/>
          </a:p>
        </p:txBody>
      </p:sp>
      <p:sp>
        <p:nvSpPr>
          <p:cNvPr id="5" name="Rectangle 4"/>
          <p:cNvSpPr/>
          <p:nvPr/>
        </p:nvSpPr>
        <p:spPr>
          <a:xfrm>
            <a:off x="2895600" y="6453499"/>
            <a:ext cx="6574620" cy="369332"/>
          </a:xfrm>
          <a:prstGeom prst="rect">
            <a:avLst/>
          </a:prstGeom>
        </p:spPr>
        <p:txBody>
          <a:bodyPr wrap="none">
            <a:spAutoFit/>
          </a:bodyPr>
          <a:lstStyle/>
          <a:p>
            <a:r>
              <a:rPr lang="en-US" b="1" dirty="0"/>
              <a:t>IT20647414</a:t>
            </a:r>
            <a:r>
              <a:rPr lang="en-US" dirty="0"/>
              <a:t>   |   BATADUWAARACHCHI A.I |   TMP-2023-24-133</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1851" y="1447657"/>
            <a:ext cx="1260850" cy="1371600"/>
          </a:xfrm>
          <a:prstGeom prst="rect">
            <a:avLst/>
          </a:prstGeom>
        </p:spPr>
      </p:pic>
      <p:sp>
        <p:nvSpPr>
          <p:cNvPr id="3" name="TextBox 2"/>
          <p:cNvSpPr txBox="1"/>
          <p:nvPr/>
        </p:nvSpPr>
        <p:spPr>
          <a:xfrm>
            <a:off x="669243" y="1600200"/>
            <a:ext cx="4055469" cy="3970318"/>
          </a:xfrm>
          <a:prstGeom prst="rect">
            <a:avLst/>
          </a:prstGeom>
          <a:noFill/>
        </p:spPr>
        <p:txBody>
          <a:bodyPr wrap="none" rtlCol="0">
            <a:spAutoFit/>
          </a:bodyPr>
          <a:lstStyle/>
          <a:p>
            <a:pPr marL="457200" indent="-457200">
              <a:buFont typeface="Arial" panose="020B0604020202020204" pitchFamily="34" charset="0"/>
              <a:buChar char="•"/>
            </a:pPr>
            <a:r>
              <a:rPr lang="en-GB" sz="2800" dirty="0"/>
              <a:t>NLP </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US" sz="2800" dirty="0"/>
              <a:t>ARCore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Google Text-to-Speech</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GB" sz="2800" dirty="0"/>
              <a:t>TenserFlow</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GIT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4635034"/>
            <a:ext cx="5009522" cy="154877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0220" y="3233274"/>
            <a:ext cx="2076420" cy="1243013"/>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7400" y="2745744"/>
            <a:ext cx="2262188" cy="1447800"/>
          </a:xfrm>
          <a:prstGeom prst="rect">
            <a:avLst/>
          </a:prstGeom>
        </p:spPr>
      </p:pic>
    </p:spTree>
    <p:extLst>
      <p:ext uri="{BB962C8B-B14F-4D97-AF65-F5344CB8AC3E}">
        <p14:creationId xmlns:p14="http://schemas.microsoft.com/office/powerpoint/2010/main" val="3649295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98000"/>
          </a:schemeClr>
        </a:solidFill>
        <a:effectLst/>
      </p:bgPr>
    </p:bg>
    <p:spTree>
      <p:nvGrpSpPr>
        <p:cNvPr id="1" name=""/>
        <p:cNvGrpSpPr/>
        <p:nvPr/>
      </p:nvGrpSpPr>
      <p:grpSpPr>
        <a:xfrm>
          <a:off x="0" y="0"/>
          <a:ext cx="0" cy="0"/>
          <a:chOff x="0" y="0"/>
          <a:chExt cx="0" cy="0"/>
        </a:xfrm>
      </p:grpSpPr>
      <p:sp>
        <p:nvSpPr>
          <p:cNvPr id="8" name="Freeform 7"/>
          <p:cNvSpPr/>
          <p:nvPr/>
        </p:nvSpPr>
        <p:spPr>
          <a:xfrm>
            <a:off x="0" y="1846"/>
            <a:ext cx="12192000" cy="6856154"/>
          </a:xfrm>
          <a:custGeom>
            <a:avLst/>
            <a:gdLst>
              <a:gd name="connsiteX0" fmla="*/ 12123922 w 12123922"/>
              <a:gd name="connsiteY0" fmla="*/ 0 h 6856154"/>
              <a:gd name="connsiteX1" fmla="*/ 12123922 w 12123922"/>
              <a:gd name="connsiteY1" fmla="*/ 6856154 h 6856154"/>
              <a:gd name="connsiteX2" fmla="*/ 0 w 12123922"/>
              <a:gd name="connsiteY2" fmla="*/ 6856154 h 6856154"/>
            </a:gdLst>
            <a:ahLst/>
            <a:cxnLst>
              <a:cxn ang="0">
                <a:pos x="connsiteX0" y="connsiteY0"/>
              </a:cxn>
              <a:cxn ang="0">
                <a:pos x="connsiteX1" y="connsiteY1"/>
              </a:cxn>
              <a:cxn ang="0">
                <a:pos x="connsiteX2" y="connsiteY2"/>
              </a:cxn>
            </a:cxnLst>
            <a:rect l="l" t="t" r="r" b="b"/>
            <a:pathLst>
              <a:path w="12123922" h="6856154">
                <a:moveTo>
                  <a:pt x="12123922" y="0"/>
                </a:moveTo>
                <a:lnTo>
                  <a:pt x="12123922" y="6856154"/>
                </a:lnTo>
                <a:lnTo>
                  <a:pt x="0" y="6856154"/>
                </a:lnTo>
                <a:close/>
              </a:path>
            </a:pathLst>
          </a:custGeom>
          <a:blipFill dpi="0" rotWithShape="1">
            <a:blip r:embed="rId2">
              <a:alphaModFix amt="7000"/>
            </a:blip>
            <a:srcRect/>
            <a:stretch>
              <a:fillRect l="-36000" t="-9000" r="-43000"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3400" y="457200"/>
            <a:ext cx="5221045" cy="646331"/>
          </a:xfrm>
          <a:prstGeom prst="rect">
            <a:avLst/>
          </a:prstGeom>
          <a:noFill/>
        </p:spPr>
        <p:txBody>
          <a:bodyPr wrap="none" rtlCol="0">
            <a:spAutoFit/>
          </a:bodyPr>
          <a:lstStyle/>
          <a:p>
            <a:r>
              <a:rPr lang="en-GB" sz="3600" b="1" dirty="0"/>
              <a:t>SYSTEM SPECIFICATION</a:t>
            </a:r>
            <a:endParaRPr lang="en-US" sz="3600" b="1" dirty="0"/>
          </a:p>
        </p:txBody>
      </p:sp>
      <p:sp>
        <p:nvSpPr>
          <p:cNvPr id="5" name="TextBox 4"/>
          <p:cNvSpPr txBox="1"/>
          <p:nvPr/>
        </p:nvSpPr>
        <p:spPr>
          <a:xfrm>
            <a:off x="803345" y="1716411"/>
            <a:ext cx="4681153" cy="2062103"/>
          </a:xfrm>
          <a:prstGeom prst="rect">
            <a:avLst/>
          </a:prstGeom>
          <a:noFill/>
        </p:spPr>
        <p:txBody>
          <a:bodyPr wrap="none" rtlCol="0">
            <a:spAutoFit/>
          </a:bodyPr>
          <a:lstStyle/>
          <a:p>
            <a:r>
              <a:rPr lang="en-GB" sz="3200" dirty="0"/>
              <a:t>FUNCTIONAL</a:t>
            </a:r>
          </a:p>
          <a:p>
            <a:pPr marL="342900" indent="-342900">
              <a:buFont typeface="Arial" panose="020B0604020202020204" pitchFamily="34" charset="0"/>
              <a:buChar char="•"/>
            </a:pPr>
            <a:r>
              <a:rPr lang="en-US" sz="2400" dirty="0"/>
              <a:t>Real-time Emotional Responses</a:t>
            </a:r>
          </a:p>
          <a:p>
            <a:pPr marL="342900" indent="-342900">
              <a:buFont typeface="Arial" panose="020B0604020202020204" pitchFamily="34" charset="0"/>
              <a:buChar char="•"/>
            </a:pPr>
            <a:r>
              <a:rPr lang="en-US" sz="2400" dirty="0"/>
              <a:t>Augmented Reality Integration</a:t>
            </a:r>
          </a:p>
          <a:p>
            <a:pPr marL="342900" indent="-342900">
              <a:buFont typeface="Arial" panose="020B0604020202020204" pitchFamily="34" charset="0"/>
              <a:buChar char="•"/>
            </a:pPr>
            <a:r>
              <a:rPr lang="en-US" sz="2400" dirty="0"/>
              <a:t>Customization Options</a:t>
            </a:r>
          </a:p>
          <a:p>
            <a:pPr marL="342900" indent="-342900">
              <a:buFont typeface="Arial" panose="020B0604020202020204" pitchFamily="34" charset="0"/>
              <a:buChar char="•"/>
            </a:pPr>
            <a:r>
              <a:rPr lang="en-US" sz="2400" dirty="0"/>
              <a:t>Diverse Emotional Expressions</a:t>
            </a:r>
          </a:p>
        </p:txBody>
      </p:sp>
      <p:sp>
        <p:nvSpPr>
          <p:cNvPr id="6" name="TextBox 5"/>
          <p:cNvSpPr txBox="1"/>
          <p:nvPr/>
        </p:nvSpPr>
        <p:spPr>
          <a:xfrm>
            <a:off x="7485959" y="3692671"/>
            <a:ext cx="3968522" cy="2062103"/>
          </a:xfrm>
          <a:prstGeom prst="rect">
            <a:avLst/>
          </a:prstGeom>
          <a:noFill/>
        </p:spPr>
        <p:txBody>
          <a:bodyPr wrap="none" rtlCol="0">
            <a:spAutoFit/>
          </a:bodyPr>
          <a:lstStyle/>
          <a:p>
            <a:r>
              <a:rPr lang="en-GB" sz="3200" dirty="0"/>
              <a:t>NON - FUNCTIONAL </a:t>
            </a:r>
          </a:p>
          <a:p>
            <a:pPr marL="342900" indent="-342900" fontAlgn="base">
              <a:buFont typeface="Arial" panose="020B0604020202020204" pitchFamily="34" charset="0"/>
              <a:buChar char="•"/>
            </a:pPr>
            <a:r>
              <a:rPr lang="en-GB" sz="2400" dirty="0"/>
              <a:t>Performance</a:t>
            </a:r>
          </a:p>
          <a:p>
            <a:pPr marL="342900" indent="-342900" fontAlgn="base">
              <a:buFont typeface="Arial" panose="020B0604020202020204" pitchFamily="34" charset="0"/>
              <a:buChar char="•"/>
            </a:pPr>
            <a:r>
              <a:rPr lang="en-US" sz="2400" dirty="0"/>
              <a:t>AR Rendering Quality</a:t>
            </a:r>
          </a:p>
          <a:p>
            <a:pPr marL="342900" indent="-342900" fontAlgn="base">
              <a:buFont typeface="Arial" panose="020B0604020202020204" pitchFamily="34" charset="0"/>
              <a:buChar char="•"/>
            </a:pPr>
            <a:r>
              <a:rPr lang="en-US" sz="2400" dirty="0"/>
              <a:t>Usability and Accessibility</a:t>
            </a:r>
          </a:p>
          <a:p>
            <a:pPr marL="342900" indent="-342900" fontAlgn="base">
              <a:buFont typeface="Arial" panose="020B0604020202020204" pitchFamily="34" charset="0"/>
              <a:buChar char="•"/>
            </a:pPr>
            <a:r>
              <a:rPr lang="en-US" sz="2400" dirty="0"/>
              <a:t>Learning Efficiency</a:t>
            </a:r>
          </a:p>
        </p:txBody>
      </p:sp>
      <p:sp>
        <p:nvSpPr>
          <p:cNvPr id="7" name="Rectangle 6"/>
          <p:cNvSpPr/>
          <p:nvPr/>
        </p:nvSpPr>
        <p:spPr>
          <a:xfrm>
            <a:off x="2895600" y="6453499"/>
            <a:ext cx="6574620" cy="369332"/>
          </a:xfrm>
          <a:prstGeom prst="rect">
            <a:avLst/>
          </a:prstGeom>
        </p:spPr>
        <p:txBody>
          <a:bodyPr wrap="none">
            <a:spAutoFit/>
          </a:bodyPr>
          <a:lstStyle/>
          <a:p>
            <a:r>
              <a:rPr lang="en-US" b="1" dirty="0"/>
              <a:t>IT20647414</a:t>
            </a:r>
            <a:r>
              <a:rPr lang="en-US" dirty="0"/>
              <a:t>   |   BATADUWAARACHCHI A.I |   TMP-2023-24-133</a:t>
            </a:r>
          </a:p>
        </p:txBody>
      </p:sp>
    </p:spTree>
    <p:extLst>
      <p:ext uri="{BB962C8B-B14F-4D97-AF65-F5344CB8AC3E}">
        <p14:creationId xmlns:p14="http://schemas.microsoft.com/office/powerpoint/2010/main" val="2174848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533400" y="457200"/>
            <a:ext cx="6127640" cy="646331"/>
          </a:xfrm>
          <a:prstGeom prst="rect">
            <a:avLst/>
          </a:prstGeom>
          <a:noFill/>
        </p:spPr>
        <p:txBody>
          <a:bodyPr wrap="none" rtlCol="0">
            <a:spAutoFit/>
          </a:bodyPr>
          <a:lstStyle/>
          <a:p>
            <a:r>
              <a:rPr lang="en-GB" sz="3600" b="1" dirty="0"/>
              <a:t>WORK BRAKEDOWN CHART</a:t>
            </a: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1104575"/>
            <a:ext cx="8534400" cy="5326295"/>
          </a:xfrm>
          <a:prstGeom prst="rect">
            <a:avLst/>
          </a:prstGeom>
        </p:spPr>
      </p:pic>
      <p:sp>
        <p:nvSpPr>
          <p:cNvPr id="4" name="Rectangle 3"/>
          <p:cNvSpPr/>
          <p:nvPr/>
        </p:nvSpPr>
        <p:spPr>
          <a:xfrm>
            <a:off x="2895600" y="6453499"/>
            <a:ext cx="6574620" cy="369332"/>
          </a:xfrm>
          <a:prstGeom prst="rect">
            <a:avLst/>
          </a:prstGeom>
        </p:spPr>
        <p:txBody>
          <a:bodyPr wrap="none">
            <a:spAutoFit/>
          </a:bodyPr>
          <a:lstStyle/>
          <a:p>
            <a:r>
              <a:rPr lang="en-US" b="1" dirty="0"/>
              <a:t>IT20647414</a:t>
            </a:r>
            <a:r>
              <a:rPr lang="en-US" dirty="0"/>
              <a:t>   |   BATADUWAARACHCHI A.I |   TMP-2023-24-133</a:t>
            </a:r>
          </a:p>
        </p:txBody>
      </p:sp>
    </p:spTree>
    <p:extLst>
      <p:ext uri="{BB962C8B-B14F-4D97-AF65-F5344CB8AC3E}">
        <p14:creationId xmlns:p14="http://schemas.microsoft.com/office/powerpoint/2010/main" val="1149762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457200"/>
            <a:ext cx="6701706" cy="646331"/>
          </a:xfrm>
          <a:prstGeom prst="rect">
            <a:avLst/>
          </a:prstGeom>
          <a:noFill/>
        </p:spPr>
        <p:txBody>
          <a:bodyPr wrap="none" rtlCol="0">
            <a:spAutoFit/>
          </a:bodyPr>
          <a:lstStyle/>
          <a:p>
            <a:r>
              <a:rPr lang="en-GB" sz="3600" b="1" dirty="0"/>
              <a:t>COMPLETION OF THE PROJECT</a:t>
            </a: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103531"/>
            <a:ext cx="9059862" cy="5592827"/>
          </a:xfrm>
          <a:prstGeom prst="rect">
            <a:avLst/>
          </a:prstGeom>
        </p:spPr>
      </p:pic>
      <p:sp>
        <p:nvSpPr>
          <p:cNvPr id="5" name="Rectangle 4"/>
          <p:cNvSpPr/>
          <p:nvPr/>
        </p:nvSpPr>
        <p:spPr>
          <a:xfrm>
            <a:off x="2895600" y="6453499"/>
            <a:ext cx="6574620" cy="369332"/>
          </a:xfrm>
          <a:prstGeom prst="rect">
            <a:avLst/>
          </a:prstGeom>
        </p:spPr>
        <p:txBody>
          <a:bodyPr wrap="none">
            <a:spAutoFit/>
          </a:bodyPr>
          <a:lstStyle/>
          <a:p>
            <a:r>
              <a:rPr lang="en-US" b="1" dirty="0"/>
              <a:t>IT20647414</a:t>
            </a:r>
            <a:r>
              <a:rPr lang="en-US" dirty="0"/>
              <a:t>   |   BATADUWAARACHCHI A.I |   TMP-2023-24-133</a:t>
            </a:r>
          </a:p>
        </p:txBody>
      </p:sp>
    </p:spTree>
    <p:extLst>
      <p:ext uri="{BB962C8B-B14F-4D97-AF65-F5344CB8AC3E}">
        <p14:creationId xmlns:p14="http://schemas.microsoft.com/office/powerpoint/2010/main" val="984089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5" name="TextBox 4"/>
          <p:cNvSpPr txBox="1"/>
          <p:nvPr/>
        </p:nvSpPr>
        <p:spPr>
          <a:xfrm>
            <a:off x="124810" y="5410200"/>
            <a:ext cx="7180848" cy="923330"/>
          </a:xfrm>
          <a:prstGeom prst="rect">
            <a:avLst/>
          </a:prstGeom>
          <a:noFill/>
        </p:spPr>
        <p:txBody>
          <a:bodyPr wrap="square" rtlCol="0">
            <a:spAutoFit/>
          </a:bodyPr>
          <a:lstStyle/>
          <a:p>
            <a:r>
              <a:rPr lang="en-GB" sz="5400" b="1" dirty="0"/>
              <a:t>DILINI</a:t>
            </a:r>
            <a:r>
              <a:rPr lang="en-GB" sz="5400" dirty="0"/>
              <a:t> </a:t>
            </a:r>
            <a:r>
              <a:rPr lang="en-GB" sz="4400" dirty="0"/>
              <a:t>GAMAGE</a:t>
            </a:r>
          </a:p>
        </p:txBody>
      </p:sp>
      <p:sp>
        <p:nvSpPr>
          <p:cNvPr id="6" name="TextBox 5"/>
          <p:cNvSpPr txBox="1"/>
          <p:nvPr/>
        </p:nvSpPr>
        <p:spPr>
          <a:xfrm>
            <a:off x="157635" y="6071670"/>
            <a:ext cx="3126690" cy="646331"/>
          </a:xfrm>
          <a:prstGeom prst="rect">
            <a:avLst/>
          </a:prstGeom>
          <a:noFill/>
        </p:spPr>
        <p:txBody>
          <a:bodyPr wrap="none" rtlCol="0">
            <a:spAutoFit/>
          </a:bodyPr>
          <a:lstStyle/>
          <a:p>
            <a:r>
              <a:rPr lang="en-GB" dirty="0"/>
              <a:t>INFORMATION TECHNOLOGY</a:t>
            </a:r>
            <a:endParaRPr lang="en-US" dirty="0"/>
          </a:p>
          <a:p>
            <a:endParaRPr lang="en-US" dirty="0"/>
          </a:p>
        </p:txBody>
      </p:sp>
      <p:sp>
        <p:nvSpPr>
          <p:cNvPr id="7" name="Freeform 6"/>
          <p:cNvSpPr/>
          <p:nvPr/>
        </p:nvSpPr>
        <p:spPr>
          <a:xfrm>
            <a:off x="4856486" y="0"/>
            <a:ext cx="7335514" cy="6857999"/>
          </a:xfrm>
          <a:custGeom>
            <a:avLst/>
            <a:gdLst>
              <a:gd name="connsiteX0" fmla="*/ 3392241 w 7335514"/>
              <a:gd name="connsiteY0" fmla="*/ 0 h 6857999"/>
              <a:gd name="connsiteX1" fmla="*/ 7335514 w 7335514"/>
              <a:gd name="connsiteY1" fmla="*/ 0 h 6857999"/>
              <a:gd name="connsiteX2" fmla="*/ 7335514 w 7335514"/>
              <a:gd name="connsiteY2" fmla="*/ 6857999 h 6857999"/>
              <a:gd name="connsiteX3" fmla="*/ 2209964 w 7335514"/>
              <a:gd name="connsiteY3" fmla="*/ 6857999 h 6857999"/>
              <a:gd name="connsiteX4" fmla="*/ 429238 w 7335514"/>
              <a:gd name="connsiteY4" fmla="*/ 5308816 h 6857999"/>
              <a:gd name="connsiteX5" fmla="*/ 306711 w 7335514"/>
              <a:gd name="connsiteY5" fmla="*/ 354669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514" h="6857999">
                <a:moveTo>
                  <a:pt x="3392241" y="0"/>
                </a:moveTo>
                <a:lnTo>
                  <a:pt x="7335514" y="0"/>
                </a:lnTo>
                <a:lnTo>
                  <a:pt x="7335514" y="6857999"/>
                </a:lnTo>
                <a:lnTo>
                  <a:pt x="2209964" y="6857999"/>
                </a:lnTo>
                <a:lnTo>
                  <a:pt x="429238" y="5308816"/>
                </a:lnTo>
                <a:cubicBezTo>
                  <a:pt x="-91192" y="4856055"/>
                  <a:pt x="-146050" y="4067128"/>
                  <a:pt x="306711" y="3546698"/>
                </a:cubicBezTo>
                <a:close/>
              </a:path>
            </a:pathLst>
          </a:custGeom>
          <a:blipFill dpi="0" rotWithShape="1">
            <a:blip r:embed="rId2"/>
            <a:srcRect/>
            <a:stretch>
              <a:fillRect l="2247" t="-25500" r="-247" b="-265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4810" y="17585"/>
            <a:ext cx="7226922" cy="2308324"/>
          </a:xfrm>
          <a:prstGeom prst="rect">
            <a:avLst/>
          </a:prstGeom>
          <a:noFill/>
        </p:spPr>
        <p:txBody>
          <a:bodyPr wrap="square" rtlCol="0">
            <a:spAutoFit/>
          </a:bodyPr>
          <a:lstStyle/>
          <a:p>
            <a:r>
              <a:rPr lang="en-GB" sz="4800" b="1" dirty="0"/>
              <a:t>RECOGNIZE AN EMOTION USING IMAGE PROCESSING</a:t>
            </a:r>
            <a:endParaRPr lang="en-US" sz="4800" b="1" dirty="0"/>
          </a:p>
        </p:txBody>
      </p:sp>
      <p:sp>
        <p:nvSpPr>
          <p:cNvPr id="2" name="TextBox 1"/>
          <p:cNvSpPr txBox="1"/>
          <p:nvPr/>
        </p:nvSpPr>
        <p:spPr>
          <a:xfrm>
            <a:off x="157635" y="5179367"/>
            <a:ext cx="1951175" cy="461665"/>
          </a:xfrm>
          <a:prstGeom prst="rect">
            <a:avLst/>
          </a:prstGeom>
          <a:noFill/>
        </p:spPr>
        <p:txBody>
          <a:bodyPr wrap="none" rtlCol="0">
            <a:spAutoFit/>
          </a:bodyPr>
          <a:lstStyle/>
          <a:p>
            <a:r>
              <a:rPr lang="en-US" sz="2400" b="1" dirty="0"/>
              <a:t>IT20651442</a:t>
            </a:r>
          </a:p>
        </p:txBody>
      </p:sp>
    </p:spTree>
    <p:extLst>
      <p:ext uri="{BB962C8B-B14F-4D97-AF65-F5344CB8AC3E}">
        <p14:creationId xmlns:p14="http://schemas.microsoft.com/office/powerpoint/2010/main" val="190817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Freeform 7"/>
          <p:cNvSpPr/>
          <p:nvPr/>
        </p:nvSpPr>
        <p:spPr>
          <a:xfrm>
            <a:off x="3098226" y="0"/>
            <a:ext cx="9093775" cy="6858000"/>
          </a:xfrm>
          <a:custGeom>
            <a:avLst/>
            <a:gdLst>
              <a:gd name="connsiteX0" fmla="*/ 5880044 w 9093775"/>
              <a:gd name="connsiteY0" fmla="*/ 0 h 6858000"/>
              <a:gd name="connsiteX1" fmla="*/ 9093775 w 9093775"/>
              <a:gd name="connsiteY1" fmla="*/ 0 h 6858000"/>
              <a:gd name="connsiteX2" fmla="*/ 9093775 w 9093775"/>
              <a:gd name="connsiteY2" fmla="*/ 6858000 h 6858000"/>
              <a:gd name="connsiteX3" fmla="*/ 0 w 90937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093775" h="6858000">
                <a:moveTo>
                  <a:pt x="5880044" y="0"/>
                </a:moveTo>
                <a:lnTo>
                  <a:pt x="9093775" y="0"/>
                </a:lnTo>
                <a:lnTo>
                  <a:pt x="9093775" y="6858000"/>
                </a:lnTo>
                <a:lnTo>
                  <a:pt x="0" y="6858000"/>
                </a:lnTo>
                <a:close/>
              </a:path>
            </a:pathLst>
          </a:custGeom>
          <a:blipFill dpi="0" rotWithShape="1">
            <a:blip r:embed="rId3">
              <a:alphaModFix amt="90000"/>
            </a:blip>
            <a:srcRect/>
            <a:stretch>
              <a:fillRect l="-36000" t="-9000" r="-43000" b="-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38200" y="685800"/>
            <a:ext cx="5250605" cy="923330"/>
          </a:xfrm>
          <a:prstGeom prst="rect">
            <a:avLst/>
          </a:prstGeom>
          <a:noFill/>
        </p:spPr>
        <p:txBody>
          <a:bodyPr wrap="none" rtlCol="0">
            <a:spAutoFit/>
          </a:bodyPr>
          <a:lstStyle/>
          <a:p>
            <a:r>
              <a:rPr lang="en-GB" sz="5400" b="1" dirty="0"/>
              <a:t>INTRODUCTION</a:t>
            </a:r>
            <a:endParaRPr lang="en-US" sz="5400" b="1" dirty="0"/>
          </a:p>
        </p:txBody>
      </p:sp>
      <p:sp>
        <p:nvSpPr>
          <p:cNvPr id="6" name="TextBox 5"/>
          <p:cNvSpPr txBox="1"/>
          <p:nvPr/>
        </p:nvSpPr>
        <p:spPr>
          <a:xfrm>
            <a:off x="685800" y="1445991"/>
            <a:ext cx="4419600" cy="4893647"/>
          </a:xfrm>
          <a:prstGeom prst="rect">
            <a:avLst/>
          </a:prstGeom>
          <a:noFill/>
        </p:spPr>
        <p:txBody>
          <a:bodyPr wrap="square" rtlCol="0">
            <a:spAutoFit/>
          </a:bodyPr>
          <a:lstStyle/>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Develop a model that analyses facial expressions to understand the emotions of users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The app empowers users to express emotions, track progress, set goals, and build resilience in a supportive environment.</a:t>
            </a:r>
          </a:p>
          <a:p>
            <a:pPr marL="342900" indent="-342900">
              <a:buFont typeface="Arial" panose="020B0604020202020204" pitchFamily="34" charset="0"/>
              <a:buChar char="•"/>
            </a:pPr>
            <a:endParaRPr lang="en-GB" sz="2400" dirty="0"/>
          </a:p>
          <a:p>
            <a:endParaRPr lang="en-US" sz="2400" dirty="0"/>
          </a:p>
        </p:txBody>
      </p:sp>
      <p:sp>
        <p:nvSpPr>
          <p:cNvPr id="4" name="Rectangle 3"/>
          <p:cNvSpPr/>
          <p:nvPr/>
        </p:nvSpPr>
        <p:spPr>
          <a:xfrm>
            <a:off x="2895600" y="6453499"/>
            <a:ext cx="5668539" cy="369332"/>
          </a:xfrm>
          <a:prstGeom prst="rect">
            <a:avLst/>
          </a:prstGeom>
        </p:spPr>
        <p:txBody>
          <a:bodyPr wrap="none">
            <a:spAutoFit/>
          </a:bodyPr>
          <a:lstStyle/>
          <a:p>
            <a:r>
              <a:rPr lang="en-US" b="1" dirty="0"/>
              <a:t>IT20651442</a:t>
            </a:r>
            <a:r>
              <a:rPr lang="en-US" dirty="0"/>
              <a:t>  |   CHANIKA DILINI  |   TMP-2023-24-133</a:t>
            </a:r>
          </a:p>
        </p:txBody>
      </p:sp>
    </p:spTree>
    <p:extLst>
      <p:ext uri="{BB962C8B-B14F-4D97-AF65-F5344CB8AC3E}">
        <p14:creationId xmlns:p14="http://schemas.microsoft.com/office/powerpoint/2010/main" val="2171269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23431" b="7778"/>
          <a:stretch/>
        </p:blipFill>
        <p:spPr>
          <a:xfrm>
            <a:off x="0" y="-6927"/>
            <a:ext cx="4648200" cy="6864927"/>
          </a:xfrm>
          <a:prstGeom prst="rect">
            <a:avLst/>
          </a:prstGeom>
        </p:spPr>
      </p:pic>
      <p:sp>
        <p:nvSpPr>
          <p:cNvPr id="4" name="TextBox 3"/>
          <p:cNvSpPr txBox="1"/>
          <p:nvPr/>
        </p:nvSpPr>
        <p:spPr>
          <a:xfrm>
            <a:off x="4953000" y="367182"/>
            <a:ext cx="6908301" cy="923330"/>
          </a:xfrm>
          <a:prstGeom prst="rect">
            <a:avLst/>
          </a:prstGeom>
          <a:noFill/>
        </p:spPr>
        <p:txBody>
          <a:bodyPr wrap="none" rtlCol="0">
            <a:spAutoFit/>
          </a:bodyPr>
          <a:lstStyle/>
          <a:p>
            <a:r>
              <a:rPr lang="en-GB" sz="5400" b="1" dirty="0"/>
              <a:t>RESEARCH PROBLEM</a:t>
            </a:r>
            <a:endParaRPr lang="en-US" sz="5400" b="1" dirty="0"/>
          </a:p>
        </p:txBody>
      </p:sp>
      <p:sp>
        <p:nvSpPr>
          <p:cNvPr id="5" name="TextBox 4"/>
          <p:cNvSpPr txBox="1"/>
          <p:nvPr/>
        </p:nvSpPr>
        <p:spPr>
          <a:xfrm>
            <a:off x="4792239" y="1894015"/>
            <a:ext cx="7543800" cy="4524315"/>
          </a:xfrm>
          <a:prstGeom prst="rect">
            <a:avLst/>
          </a:prstGeom>
          <a:noFill/>
        </p:spPr>
        <p:txBody>
          <a:bodyPr wrap="square" rtlCol="0">
            <a:spAutoFit/>
          </a:bodyPr>
          <a:lstStyle/>
          <a:p>
            <a:pPr marL="342900" indent="-342900">
              <a:buFont typeface="Arial" panose="020B0604020202020204" pitchFamily="34" charset="0"/>
              <a:buChar char="•"/>
            </a:pPr>
            <a:r>
              <a:rPr lang="en-GB" sz="2400" dirty="0"/>
              <a:t>How to identify the user emotions?</a:t>
            </a:r>
          </a:p>
          <a:p>
            <a:endParaRPr lang="en-GB" sz="2400" dirty="0"/>
          </a:p>
          <a:p>
            <a:r>
              <a:rPr lang="en-GB" sz="2400" dirty="0"/>
              <a:t>Image processing can capture the user's facial expressions and emotions but may not provide a definitive representation of their fixed emotional state. Emotions are complex and can change over time. </a:t>
            </a:r>
          </a:p>
          <a:p>
            <a:endParaRPr lang="en-GB" sz="2400" dirty="0"/>
          </a:p>
          <a:p>
            <a:r>
              <a:rPr lang="en-GB" sz="2400" dirty="0"/>
              <a:t>Therefore, we collect the number of blinks, body movements and </a:t>
            </a:r>
            <a:r>
              <a:rPr lang="en-GB" sz="2400" dirty="0" err="1"/>
              <a:t>behavior</a:t>
            </a:r>
            <a:r>
              <a:rPr lang="en-GB" sz="2400" dirty="0"/>
              <a:t> of the relevant person in relation to the relevant frames.</a:t>
            </a:r>
          </a:p>
          <a:p>
            <a:endParaRPr lang="en-GB" sz="2400" dirty="0"/>
          </a:p>
          <a:p>
            <a:endParaRPr lang="en-US" sz="2400" dirty="0"/>
          </a:p>
        </p:txBody>
      </p:sp>
      <p:sp>
        <p:nvSpPr>
          <p:cNvPr id="6" name="Rectangle 5"/>
          <p:cNvSpPr/>
          <p:nvPr/>
        </p:nvSpPr>
        <p:spPr>
          <a:xfrm>
            <a:off x="2895600" y="6453499"/>
            <a:ext cx="5668539" cy="369332"/>
          </a:xfrm>
          <a:prstGeom prst="rect">
            <a:avLst/>
          </a:prstGeom>
        </p:spPr>
        <p:txBody>
          <a:bodyPr wrap="none">
            <a:spAutoFit/>
          </a:bodyPr>
          <a:lstStyle/>
          <a:p>
            <a:r>
              <a:rPr lang="en-US" b="1" dirty="0"/>
              <a:t>IT20651442</a:t>
            </a:r>
            <a:r>
              <a:rPr lang="en-US" dirty="0"/>
              <a:t>  |   CHANIKA DILINI  |   TMP-2023-24-133</a:t>
            </a:r>
          </a:p>
        </p:txBody>
      </p:sp>
    </p:spTree>
    <p:extLst>
      <p:ext uri="{BB962C8B-B14F-4D97-AF65-F5344CB8AC3E}">
        <p14:creationId xmlns:p14="http://schemas.microsoft.com/office/powerpoint/2010/main" val="666063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5777345" y="6927"/>
            <a:ext cx="6350000" cy="6324600"/>
          </a:xfrm>
          <a:prstGeom prst="rect">
            <a:avLst/>
          </a:prstGeom>
        </p:spPr>
      </p:pic>
      <p:sp>
        <p:nvSpPr>
          <p:cNvPr id="4" name="Rectangle 3"/>
          <p:cNvSpPr/>
          <p:nvPr/>
        </p:nvSpPr>
        <p:spPr>
          <a:xfrm>
            <a:off x="533400" y="381000"/>
            <a:ext cx="3458319" cy="646331"/>
          </a:xfrm>
          <a:prstGeom prst="rect">
            <a:avLst/>
          </a:prstGeom>
        </p:spPr>
        <p:txBody>
          <a:bodyPr wrap="none">
            <a:spAutoFit/>
          </a:bodyPr>
          <a:lstStyle/>
          <a:p>
            <a:r>
              <a:rPr lang="en-GB" sz="3600" b="1" dirty="0"/>
              <a:t>SUB OBJECTIVE</a:t>
            </a:r>
            <a:endParaRPr lang="en-US" sz="3600" b="1" dirty="0"/>
          </a:p>
        </p:txBody>
      </p:sp>
      <p:sp>
        <p:nvSpPr>
          <p:cNvPr id="5" name="TextBox 4"/>
          <p:cNvSpPr txBox="1"/>
          <p:nvPr/>
        </p:nvSpPr>
        <p:spPr>
          <a:xfrm>
            <a:off x="762000" y="1295400"/>
            <a:ext cx="6162584" cy="3046988"/>
          </a:xfrm>
          <a:prstGeom prst="rect">
            <a:avLst/>
          </a:prstGeom>
          <a:noFill/>
        </p:spPr>
        <p:txBody>
          <a:bodyPr wrap="none" rtlCol="0">
            <a:spAutoFit/>
          </a:bodyPr>
          <a:lstStyle/>
          <a:p>
            <a:pPr marL="342900" indent="-342900">
              <a:buFont typeface="Arial" panose="020B0604020202020204" pitchFamily="34" charset="0"/>
              <a:buChar char="•"/>
            </a:pPr>
            <a:r>
              <a:rPr lang="en-GB" sz="2400" dirty="0"/>
              <a:t>Implement system to gather video call feed</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Develop Emotion Recognition Model.</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Train that model using dataset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Goal Tracking and Emotional Growth</a:t>
            </a:r>
          </a:p>
          <a:p>
            <a:pPr marL="342900" indent="-342900">
              <a:buFont typeface="Arial" panose="020B0604020202020204" pitchFamily="34" charset="0"/>
              <a:buChar char="•"/>
            </a:pPr>
            <a:endParaRPr lang="en-US" sz="2400" dirty="0"/>
          </a:p>
        </p:txBody>
      </p:sp>
      <p:sp>
        <p:nvSpPr>
          <p:cNvPr id="6" name="Rectangle 5"/>
          <p:cNvSpPr/>
          <p:nvPr/>
        </p:nvSpPr>
        <p:spPr>
          <a:xfrm>
            <a:off x="2895600" y="6453499"/>
            <a:ext cx="5668539" cy="369332"/>
          </a:xfrm>
          <a:prstGeom prst="rect">
            <a:avLst/>
          </a:prstGeom>
        </p:spPr>
        <p:txBody>
          <a:bodyPr wrap="none">
            <a:spAutoFit/>
          </a:bodyPr>
          <a:lstStyle/>
          <a:p>
            <a:r>
              <a:rPr lang="en-US" b="1" dirty="0"/>
              <a:t>IT20651442</a:t>
            </a:r>
            <a:r>
              <a:rPr lang="en-US" dirty="0"/>
              <a:t>  |   CHANIKA DILINI  |   TMP-2023-24-133</a:t>
            </a:r>
          </a:p>
        </p:txBody>
      </p:sp>
    </p:spTree>
    <p:extLst>
      <p:ext uri="{BB962C8B-B14F-4D97-AF65-F5344CB8AC3E}">
        <p14:creationId xmlns:p14="http://schemas.microsoft.com/office/powerpoint/2010/main" val="616376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5" name="AutoShape 2" descr="data:image/jpg;base64,%20/9j/4AAQSkZJRgABAQEAYABgAAD/2wBDAAUDBAQEAwUEBAQFBQUGBwwIBwcHBw8LCwkMEQ8SEhEPERETFhwXExQaFRERGCEYGh0dHx8fExciJCIeJBweHx7/2wBDAQUFBQcGBw4ICA4eFBEUHh4eHh4eHh4eHh4eHh4eHh4eHh4eHh4eHh4eHh4eHh4eHh4eHh4eHh4eHh4eHh4eHh7/wAARCABAAD0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6+pHZURndgqqMsxOAB6miR0jjaSR1REBZmY4AA6k18tfGr4pXnii9m0fRZ3g0KJipKnDXZH8Tf7Pov4n278vy+pjanLHRLd9jzsyzOlgKXPPVvZdz1fxj8bvCOhyva6f5utXK8H7MQIgf989fwBrgbv8AaI1xpD9l8O6bEnYSSu5/MY/lXidFfZUchwdNWlHmfmfC1+I8dVleMuVdkj3nR/2iZvNVdY8NRmPu9pOQR/wFhz+des+CPHvhjxhHjR9QBuQMvazDZMv/AAHuPcZr440fTb7WNTg03TLWS6u522xRIMlj/Qe/ar2raR4j8I6tH/aFlfaTexPuikIKHI7qw4P1BrnxWRYOp7tN8svX9H+h1YPiLHU1z1Vzw9P1X6n3BRXlvwL+Jn/CX2h0fWHRdbtk3BxwLpB/EB/eHcfjXqVfG4nDVMNUdOotUfc4XFU8VSVWm9GeUftM+J5NG8GRaPayFLnVnMbkHkQrgv8AmSB9Ca+d/BfhjVPF2vR6Lo6xG5dGfMr7VVR1JNeiftWXTyePrG0J+SDT0Kj3Z2J/kKqfsuf8lWi/68pv5CvssvX1TK3Vh8Vm/wDI+FzKX13N1Rn8N1H/AD/E5P4geBfEPgm/W31i2Bhk/wBTdQ5aGX2BxwfY4NYejabf6xqcGmaZayXN3cPsjiQZJP8AQep7V9SeG/H+h+Nde1j4f+KNNia4S7nghUoWiuER2A90cAdfxBHSt7wV4B8KfDmHUtVtfMJYNJJc3HzvDCOdi4GcD8zWbzypQpuFeH7zp2d+prHh6niKinh6n7rr3VuhX+Dfw0sPAumefPsutauEH2i4xwg/55p6L79/yFdd4psrO/8AD99b31rBcxeQ52Sxh1yFODg187fEX403/iTV4NH8NmWw0g3CLJNnbNcjcP8Avlfbqe/pX0jrf/IGvv8Ar3k/9BNeBjqGJpzhWxD96X4WsfS5fiMJVpzoYZe7DT1vf+r9T4T8OaveaDrtnrFi5S4tJRInvjqD7EZB+tfb+i6hBq2j2eqWpzBdwJMn0YZxXwjX11+z3dPdfCXSDISTEZYR9FkbFe5xNQTpwq9U7ff/AMMfPcJ4iSqzo9Gr/dp+p5Z+1hp7xeLtL1PafLubLys/7SMePyYVkfswSxx/Fa38yRE32kyruONzYHA9TXtnx18IyeLPA8sdpHv1Cxb7TbAdXwPmT8R+oFfIqNJDKGVnjkRsggkMpH8jW2VTjjMudC9mk1/kYZxCWAzNYm102pfduj621q88C/CKLUNWkXz9Z1SaS4KAhriYsxbaP7kYJ+n1NZHwj+NUPifWZdG8RQ2+n3U8hNi6E+W4PSIk/wAXoe/sevzNqV/e6lePeajdz3dy+N8szl2OOnJqupKsGUkEHII6g1ayGlKk1Vk5TfXt6eRlLiOtGtF0YqMF9nv6+Z9T/Ez4L6fq+pR694YEVhqCzrLNbfdhnwwJI/uN+h9uteqa3/yBr7/r3k/9BNeNfAP4tjVlg8L+J7gDUFAS0u3P/HwOyMf7/of4vr17L4ifE3wd4dsLuyutUS5vnieMW1p+8cEgj5scL+Jr5zFUMa6scPUTk47ddP8AL8j6rCYjAKjPFUmoqW/TVeXfX5nxvX2F8CtPfTfhVokUilXlja4IP+2xYfoRXzB8N/C914v8W2ejwKwiZg9zIBxHED8x/oPcivtO2hitraK3gQJFEgRFHQKBgCvW4mxMeWFBb7v9DxeE8LLmniHtsvzf6D68O+Nfwfk1K5m8ReFIV+0vl7qxHHmHu6e/qO9e40V83hMXVwlT2lN6/mfVY3BUcZSdOqtPxXofBV1b3FrcPb3UMkE0Z2vHIpVlPoQajr7d8T+EPDXiVMa1o9tdPjAlK7ZB9GHNcLd/AXwRNIWhl1S3H91JwR+oNfWUeJaEl+8i0/LVHxlfhTERl+6kmvPRny4CQQRwRW74N8Ja74t1FbPRrJ5uf3kzDEcQ9Wb/ACa+lNH+CfgLT5Fklsbm/YdrmclfyGBXoGnWNlptolpp9pBawJ92OFAqj8BWOK4lhy2oR17s2wnCk3JPETVuy/zOZ+F/gTTfA2ifZbcie9mw11dEYMh9B6KOwrrqKK+Tq1Z1Zuc3ds+0o0YUYKnTVkj/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17525" y="457200"/>
            <a:ext cx="4050789" cy="646331"/>
          </a:xfrm>
          <a:prstGeom prst="rect">
            <a:avLst/>
          </a:prstGeom>
          <a:noFill/>
        </p:spPr>
        <p:txBody>
          <a:bodyPr wrap="none" rtlCol="0">
            <a:spAutoFit/>
          </a:bodyPr>
          <a:lstStyle/>
          <a:p>
            <a:r>
              <a:rPr lang="en-GB" sz="3600" b="1" dirty="0"/>
              <a:t>SYSTEM DIAGRAM</a:t>
            </a: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73292"/>
            <a:ext cx="12192000" cy="4280747"/>
          </a:xfrm>
          <a:prstGeom prst="rect">
            <a:avLst/>
          </a:prstGeom>
        </p:spPr>
      </p:pic>
      <p:sp>
        <p:nvSpPr>
          <p:cNvPr id="7" name="Rectangle 6"/>
          <p:cNvSpPr/>
          <p:nvPr/>
        </p:nvSpPr>
        <p:spPr>
          <a:xfrm>
            <a:off x="2895600" y="6453499"/>
            <a:ext cx="5668539" cy="369332"/>
          </a:xfrm>
          <a:prstGeom prst="rect">
            <a:avLst/>
          </a:prstGeom>
        </p:spPr>
        <p:txBody>
          <a:bodyPr wrap="none">
            <a:spAutoFit/>
          </a:bodyPr>
          <a:lstStyle/>
          <a:p>
            <a:r>
              <a:rPr lang="en-US" b="1" dirty="0"/>
              <a:t>IT20651442</a:t>
            </a:r>
            <a:r>
              <a:rPr lang="en-US" dirty="0"/>
              <a:t>  |   CHANIKA DILINI  |   TMP-2023-24-133</a:t>
            </a:r>
          </a:p>
        </p:txBody>
      </p:sp>
    </p:spTree>
    <p:extLst>
      <p:ext uri="{BB962C8B-B14F-4D97-AF65-F5344CB8AC3E}">
        <p14:creationId xmlns:p14="http://schemas.microsoft.com/office/powerpoint/2010/main" val="4417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blipFill dpi="0" rotWithShape="1">
            <a:blip r:embed="rId4">
              <a:lum bright="70000" contrast="-70000"/>
            </a:blip>
            <a:srcRect/>
            <a:stretch>
              <a:fillRect l="-18000" t="-25000" b="-26000"/>
            </a:stretch>
          </a:blipFill>
          <a:effectLst>
            <a:glow rad="127000">
              <a:schemeClr val="bg1"/>
            </a:glow>
          </a:effectLst>
        </p:spPr>
      </p:pic>
      <p:sp>
        <p:nvSpPr>
          <p:cNvPr id="13" name="TextBox 12"/>
          <p:cNvSpPr txBox="1"/>
          <p:nvPr/>
        </p:nvSpPr>
        <p:spPr>
          <a:xfrm>
            <a:off x="228600" y="179542"/>
            <a:ext cx="7337256" cy="1200329"/>
          </a:xfrm>
          <a:prstGeom prst="rect">
            <a:avLst/>
          </a:prstGeom>
          <a:noFill/>
        </p:spPr>
        <p:txBody>
          <a:bodyPr wrap="square" rtlCol="0">
            <a:spAutoFit/>
          </a:bodyPr>
          <a:lstStyle/>
          <a:p>
            <a:r>
              <a:rPr lang="en-GB" sz="7200" b="1" dirty="0">
                <a:latin typeface="+mj-lt"/>
              </a:rPr>
              <a:t>INTRODUCTION</a:t>
            </a:r>
            <a:endParaRPr lang="en-US" sz="7200" b="1" dirty="0">
              <a:latin typeface="+mj-lt"/>
            </a:endParaRPr>
          </a:p>
        </p:txBody>
      </p:sp>
      <p:sp>
        <p:nvSpPr>
          <p:cNvPr id="3" name="TextBox 2"/>
          <p:cNvSpPr txBox="1"/>
          <p:nvPr/>
        </p:nvSpPr>
        <p:spPr>
          <a:xfrm>
            <a:off x="1981200" y="1222099"/>
            <a:ext cx="8610600" cy="369332"/>
          </a:xfrm>
          <a:prstGeom prst="rect">
            <a:avLst/>
          </a:prstGeom>
          <a:noFill/>
        </p:spPr>
        <p:txBody>
          <a:bodyPr wrap="square" rtlCol="0">
            <a:spAutoFit/>
          </a:bodyPr>
          <a:lstStyle/>
          <a:p>
            <a:endParaRPr lang="en-US" dirty="0"/>
          </a:p>
        </p:txBody>
      </p:sp>
      <p:sp>
        <p:nvSpPr>
          <p:cNvPr id="2" name="TextBox 1"/>
          <p:cNvSpPr txBox="1"/>
          <p:nvPr/>
        </p:nvSpPr>
        <p:spPr>
          <a:xfrm>
            <a:off x="609600" y="1577479"/>
            <a:ext cx="10744200" cy="5632311"/>
          </a:xfrm>
          <a:prstGeom prst="rect">
            <a:avLst/>
          </a:prstGeom>
          <a:noFill/>
        </p:spPr>
        <p:txBody>
          <a:bodyPr wrap="square" rtlCol="0">
            <a:spAutoFit/>
          </a:bodyPr>
          <a:lstStyle/>
          <a:p>
            <a:pPr marL="342900" indent="-342900">
              <a:buFont typeface="Arial" panose="020B0604020202020204" pitchFamily="34" charset="0"/>
              <a:buChar char="•"/>
            </a:pPr>
            <a:r>
              <a:rPr lang="en-GB" sz="2400" dirty="0"/>
              <a:t>There are four basic types of relationships: family relationships, friendships, acquaintanceships, and romantic relationships.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Relationship breakdown is a prevalent issue globally, with divorce rates ranging from </a:t>
            </a:r>
            <a:r>
              <a:rPr lang="en-GB" sz="2400" dirty="0">
                <a:solidFill>
                  <a:srgbClr val="FF0000"/>
                </a:solidFill>
              </a:rPr>
              <a:t>40% to 50%</a:t>
            </a:r>
            <a:r>
              <a:rPr lang="en-GB" sz="2400" dirty="0"/>
              <a:t> in developed countries.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Cohabitation rates have increased, and non-marital relationships also face challenges, with around </a:t>
            </a:r>
            <a:r>
              <a:rPr lang="en-GB" sz="2400" dirty="0">
                <a:solidFill>
                  <a:srgbClr val="FF0000"/>
                </a:solidFill>
              </a:rPr>
              <a:t>25% to 40% </a:t>
            </a:r>
            <a:r>
              <a:rPr lang="en-GB" sz="2400" dirty="0"/>
              <a:t>ending in breakups within the first year.</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In addition, other relationship breakdowns in the world are increasing rapidly.</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We are creating a mobile app that is a more accurate and modern way to strengthen these relationships</a:t>
            </a:r>
          </a:p>
          <a:p>
            <a:endParaRPr lang="en-GB" sz="2400" dirty="0"/>
          </a:p>
          <a:p>
            <a:endParaRPr lang="en-US" sz="2400" dirty="0"/>
          </a:p>
        </p:txBody>
      </p:sp>
    </p:spTree>
    <p:extLst>
      <p:ext uri="{BB962C8B-B14F-4D97-AF65-F5344CB8AC3E}">
        <p14:creationId xmlns:p14="http://schemas.microsoft.com/office/powerpoint/2010/main" val="415095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457200"/>
            <a:ext cx="6119817" cy="646331"/>
          </a:xfrm>
          <a:prstGeom prst="rect">
            <a:avLst/>
          </a:prstGeom>
          <a:noFill/>
        </p:spPr>
        <p:txBody>
          <a:bodyPr wrap="none" rtlCol="0">
            <a:spAutoFit/>
          </a:bodyPr>
          <a:lstStyle/>
          <a:p>
            <a:r>
              <a:rPr lang="en-GB" sz="3600" b="1" dirty="0"/>
              <a:t>TECHNOLOGIES TO BE USED</a:t>
            </a:r>
            <a:endParaRPr lang="en-US" sz="3600" b="1" dirty="0"/>
          </a:p>
        </p:txBody>
      </p:sp>
      <p:sp>
        <p:nvSpPr>
          <p:cNvPr id="5" name="Rectangle 4"/>
          <p:cNvSpPr/>
          <p:nvPr/>
        </p:nvSpPr>
        <p:spPr>
          <a:xfrm>
            <a:off x="2895600" y="6453499"/>
            <a:ext cx="5668539" cy="369332"/>
          </a:xfrm>
          <a:prstGeom prst="rect">
            <a:avLst/>
          </a:prstGeom>
        </p:spPr>
        <p:txBody>
          <a:bodyPr wrap="none">
            <a:spAutoFit/>
          </a:bodyPr>
          <a:lstStyle/>
          <a:p>
            <a:r>
              <a:rPr lang="en-US" b="1" dirty="0"/>
              <a:t>IT20651442</a:t>
            </a:r>
            <a:r>
              <a:rPr lang="en-US" dirty="0"/>
              <a:t>  |   CHANIKA DILINI  |   TMP-2023-24-133</a:t>
            </a:r>
          </a:p>
        </p:txBody>
      </p:sp>
      <p:sp>
        <p:nvSpPr>
          <p:cNvPr id="2" name="TextBox 1"/>
          <p:cNvSpPr txBox="1"/>
          <p:nvPr/>
        </p:nvSpPr>
        <p:spPr>
          <a:xfrm>
            <a:off x="1054151" y="1981200"/>
            <a:ext cx="5078313" cy="4154984"/>
          </a:xfrm>
          <a:prstGeom prst="rect">
            <a:avLst/>
          </a:prstGeom>
          <a:noFill/>
        </p:spPr>
        <p:txBody>
          <a:bodyPr wrap="none" rtlCol="0">
            <a:spAutoFit/>
          </a:bodyPr>
          <a:lstStyle/>
          <a:p>
            <a:pPr marL="342900" indent="-342900">
              <a:buFont typeface="Arial" panose="020B0604020202020204" pitchFamily="34" charset="0"/>
              <a:buChar char="•"/>
            </a:pPr>
            <a:r>
              <a:rPr lang="en-US" sz="2400" dirty="0"/>
              <a:t>OpenCV</a:t>
            </a:r>
          </a:p>
          <a:p>
            <a:endParaRPr lang="en-US" sz="2400" dirty="0"/>
          </a:p>
          <a:p>
            <a:pPr marL="342900" indent="-342900">
              <a:buFont typeface="Arial" panose="020B0604020202020204" pitchFamily="34" charset="0"/>
              <a:buChar char="•"/>
            </a:pPr>
            <a:r>
              <a:rPr lang="en-US" sz="2400" dirty="0"/>
              <a:t>NLTK(Natural Language Toolkit)</a:t>
            </a:r>
          </a:p>
          <a:p>
            <a:endParaRPr lang="en-US" sz="2400" dirty="0"/>
          </a:p>
          <a:p>
            <a:pPr marL="342900" indent="-342900">
              <a:buFont typeface="Arial" panose="020B0604020202020204" pitchFamily="34" charset="0"/>
              <a:buChar char="•"/>
            </a:pPr>
            <a:r>
              <a:rPr lang="en-US" sz="2400" dirty="0"/>
              <a:t>Text Blob</a:t>
            </a:r>
          </a:p>
          <a:p>
            <a:endParaRPr lang="en-US" sz="2400" dirty="0"/>
          </a:p>
          <a:p>
            <a:pPr marL="342900" indent="-342900">
              <a:buFont typeface="Arial" panose="020B0604020202020204" pitchFamily="34" charset="0"/>
              <a:buChar char="•"/>
            </a:pPr>
            <a:r>
              <a:rPr lang="en-US" sz="2400" dirty="0"/>
              <a:t>Ffmpeg</a:t>
            </a:r>
          </a:p>
          <a:p>
            <a:endParaRPr lang="en-US" sz="2400" dirty="0"/>
          </a:p>
          <a:p>
            <a:pPr marL="342900" indent="-342900">
              <a:buFont typeface="Arial" panose="020B0604020202020204" pitchFamily="34" charset="0"/>
              <a:buChar char="•"/>
            </a:pPr>
            <a:r>
              <a:rPr lang="en-US" sz="2400" dirty="0"/>
              <a:t>Media Pipe</a:t>
            </a:r>
          </a:p>
          <a:p>
            <a:endParaRPr lang="en-US" sz="2400" dirty="0"/>
          </a:p>
          <a:p>
            <a:pPr marL="342900" indent="-342900">
              <a:buFont typeface="Arial" panose="020B0604020202020204" pitchFamily="34" charset="0"/>
              <a:buChar char="•"/>
            </a:pPr>
            <a:r>
              <a:rPr lang="en-US" sz="2400" dirty="0"/>
              <a:t>Microsoft Azure Cognitive Services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9352" y="509588"/>
            <a:ext cx="4223447" cy="252829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0224" y="4024171"/>
            <a:ext cx="1443038" cy="144303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4418" y="3037882"/>
            <a:ext cx="2451652" cy="26670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52464" y="4774402"/>
            <a:ext cx="1484379" cy="1828804"/>
          </a:xfrm>
          <a:prstGeom prst="rect">
            <a:avLst/>
          </a:prstGeom>
        </p:spPr>
      </p:pic>
    </p:spTree>
    <p:extLst>
      <p:ext uri="{BB962C8B-B14F-4D97-AF65-F5344CB8AC3E}">
        <p14:creationId xmlns:p14="http://schemas.microsoft.com/office/powerpoint/2010/main" val="3499896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457200"/>
            <a:ext cx="5221045" cy="646331"/>
          </a:xfrm>
          <a:prstGeom prst="rect">
            <a:avLst/>
          </a:prstGeom>
          <a:noFill/>
        </p:spPr>
        <p:txBody>
          <a:bodyPr wrap="none" rtlCol="0">
            <a:spAutoFit/>
          </a:bodyPr>
          <a:lstStyle/>
          <a:p>
            <a:r>
              <a:rPr lang="en-GB" sz="3600" b="1" dirty="0"/>
              <a:t>SYSTEM SPECIFICATION</a:t>
            </a:r>
            <a:endParaRPr lang="en-US" sz="3600" b="1" dirty="0"/>
          </a:p>
        </p:txBody>
      </p:sp>
      <p:sp>
        <p:nvSpPr>
          <p:cNvPr id="5" name="TextBox 4"/>
          <p:cNvSpPr txBox="1"/>
          <p:nvPr/>
        </p:nvSpPr>
        <p:spPr>
          <a:xfrm>
            <a:off x="990600" y="1676400"/>
            <a:ext cx="4540282" cy="1692771"/>
          </a:xfrm>
          <a:prstGeom prst="rect">
            <a:avLst/>
          </a:prstGeom>
          <a:noFill/>
        </p:spPr>
        <p:txBody>
          <a:bodyPr wrap="none" rtlCol="0">
            <a:spAutoFit/>
          </a:bodyPr>
          <a:lstStyle/>
          <a:p>
            <a:r>
              <a:rPr lang="en-GB" sz="3200" dirty="0"/>
              <a:t>FUNCTIONAL</a:t>
            </a:r>
          </a:p>
          <a:p>
            <a:pPr marL="342900" indent="-342900">
              <a:buFont typeface="Arial" panose="020B0604020202020204" pitchFamily="34" charset="0"/>
              <a:buChar char="•"/>
            </a:pPr>
            <a:r>
              <a:rPr lang="en-US" sz="2400" dirty="0"/>
              <a:t>Facial Expression Analysis</a:t>
            </a:r>
          </a:p>
          <a:p>
            <a:pPr marL="342900" indent="-342900">
              <a:buFont typeface="Arial" panose="020B0604020202020204" pitchFamily="34" charset="0"/>
              <a:buChar char="•"/>
            </a:pPr>
            <a:r>
              <a:rPr lang="en-US" sz="2400" dirty="0"/>
              <a:t>Emotion Logging and Tracking</a:t>
            </a:r>
          </a:p>
          <a:p>
            <a:pPr marL="342900" indent="-342900">
              <a:buFont typeface="Arial" panose="020B0604020202020204" pitchFamily="34" charset="0"/>
              <a:buChar char="•"/>
            </a:pPr>
            <a:r>
              <a:rPr lang="en-US" sz="2400" dirty="0"/>
              <a:t>Goal Setting</a:t>
            </a:r>
            <a:endParaRPr lang="en-GB" sz="2400" dirty="0"/>
          </a:p>
        </p:txBody>
      </p:sp>
      <p:sp>
        <p:nvSpPr>
          <p:cNvPr id="6" name="TextBox 5"/>
          <p:cNvSpPr txBox="1"/>
          <p:nvPr/>
        </p:nvSpPr>
        <p:spPr>
          <a:xfrm>
            <a:off x="990600" y="4343400"/>
            <a:ext cx="4657942" cy="2062103"/>
          </a:xfrm>
          <a:prstGeom prst="rect">
            <a:avLst/>
          </a:prstGeom>
          <a:noFill/>
        </p:spPr>
        <p:txBody>
          <a:bodyPr wrap="none" rtlCol="0">
            <a:spAutoFit/>
          </a:bodyPr>
          <a:lstStyle/>
          <a:p>
            <a:r>
              <a:rPr lang="en-GB" sz="3200" dirty="0"/>
              <a:t>NON - FUNCTIONAL </a:t>
            </a:r>
          </a:p>
          <a:p>
            <a:pPr marL="342900" indent="-342900" fontAlgn="base">
              <a:buFont typeface="Arial" panose="020B0604020202020204" pitchFamily="34" charset="0"/>
              <a:buChar char="•"/>
            </a:pPr>
            <a:r>
              <a:rPr lang="en-GB" sz="2400" dirty="0"/>
              <a:t>Performance</a:t>
            </a:r>
          </a:p>
          <a:p>
            <a:pPr marL="342900" indent="-342900" fontAlgn="base">
              <a:buFont typeface="Arial" panose="020B0604020202020204" pitchFamily="34" charset="0"/>
              <a:buChar char="•"/>
            </a:pPr>
            <a:r>
              <a:rPr lang="en-GB" sz="2400" dirty="0"/>
              <a:t>Accuracy and Reliability</a:t>
            </a:r>
          </a:p>
          <a:p>
            <a:pPr marL="342900" indent="-342900" fontAlgn="base">
              <a:buFont typeface="Arial" panose="020B0604020202020204" pitchFamily="34" charset="0"/>
              <a:buChar char="•"/>
            </a:pPr>
            <a:r>
              <a:rPr lang="en-GB" sz="2400" dirty="0"/>
              <a:t>User Interface and Accessibility</a:t>
            </a:r>
          </a:p>
          <a:p>
            <a:pPr marL="342900" indent="-342900" fontAlgn="base">
              <a:buFont typeface="Arial" panose="020B0604020202020204" pitchFamily="34" charset="0"/>
              <a:buChar char="•"/>
            </a:pPr>
            <a:r>
              <a:rPr lang="en-US" sz="2400" dirty="0"/>
              <a:t>Offline Functionality</a:t>
            </a:r>
          </a:p>
        </p:txBody>
      </p:sp>
      <p:sp>
        <p:nvSpPr>
          <p:cNvPr id="7" name="Rectangle 6"/>
          <p:cNvSpPr/>
          <p:nvPr/>
        </p:nvSpPr>
        <p:spPr>
          <a:xfrm>
            <a:off x="2895600" y="6453499"/>
            <a:ext cx="5668539" cy="369332"/>
          </a:xfrm>
          <a:prstGeom prst="rect">
            <a:avLst/>
          </a:prstGeom>
        </p:spPr>
        <p:txBody>
          <a:bodyPr wrap="none">
            <a:spAutoFit/>
          </a:bodyPr>
          <a:lstStyle/>
          <a:p>
            <a:r>
              <a:rPr lang="en-US" b="1" dirty="0"/>
              <a:t>IT20651442</a:t>
            </a:r>
            <a:r>
              <a:rPr lang="en-US" dirty="0"/>
              <a:t>  |   CHANIKA DILINI  |   TMP-2023-24-133</a:t>
            </a:r>
          </a:p>
        </p:txBody>
      </p:sp>
    </p:spTree>
    <p:extLst>
      <p:ext uri="{BB962C8B-B14F-4D97-AF65-F5344CB8AC3E}">
        <p14:creationId xmlns:p14="http://schemas.microsoft.com/office/powerpoint/2010/main" val="2246622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457200"/>
            <a:ext cx="6127640" cy="646331"/>
          </a:xfrm>
          <a:prstGeom prst="rect">
            <a:avLst/>
          </a:prstGeom>
          <a:noFill/>
        </p:spPr>
        <p:txBody>
          <a:bodyPr wrap="none" rtlCol="0">
            <a:spAutoFit/>
          </a:bodyPr>
          <a:lstStyle/>
          <a:p>
            <a:r>
              <a:rPr lang="en-GB" sz="3600" b="1" dirty="0"/>
              <a:t>WORK BRAKEDOWN CHART</a:t>
            </a: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371600"/>
            <a:ext cx="8991600" cy="4759495"/>
          </a:xfrm>
          <a:prstGeom prst="rect">
            <a:avLst/>
          </a:prstGeom>
        </p:spPr>
      </p:pic>
      <p:sp>
        <p:nvSpPr>
          <p:cNvPr id="5" name="Rectangle 4"/>
          <p:cNvSpPr/>
          <p:nvPr/>
        </p:nvSpPr>
        <p:spPr>
          <a:xfrm>
            <a:off x="2895600" y="6453499"/>
            <a:ext cx="5668539" cy="369332"/>
          </a:xfrm>
          <a:prstGeom prst="rect">
            <a:avLst/>
          </a:prstGeom>
        </p:spPr>
        <p:txBody>
          <a:bodyPr wrap="none">
            <a:spAutoFit/>
          </a:bodyPr>
          <a:lstStyle/>
          <a:p>
            <a:r>
              <a:rPr lang="en-US" b="1" dirty="0"/>
              <a:t>IT20651442</a:t>
            </a:r>
            <a:r>
              <a:rPr lang="en-US" dirty="0"/>
              <a:t>  |   CHANIKA DILINI  |   TMP-2023-24-133</a:t>
            </a:r>
          </a:p>
        </p:txBody>
      </p:sp>
    </p:spTree>
    <p:extLst>
      <p:ext uri="{BB962C8B-B14F-4D97-AF65-F5344CB8AC3E}">
        <p14:creationId xmlns:p14="http://schemas.microsoft.com/office/powerpoint/2010/main" val="1237408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457200"/>
            <a:ext cx="6701706" cy="646331"/>
          </a:xfrm>
          <a:prstGeom prst="rect">
            <a:avLst/>
          </a:prstGeom>
          <a:noFill/>
        </p:spPr>
        <p:txBody>
          <a:bodyPr wrap="none" rtlCol="0">
            <a:spAutoFit/>
          </a:bodyPr>
          <a:lstStyle/>
          <a:p>
            <a:r>
              <a:rPr lang="en-GB" sz="3600" b="1" dirty="0"/>
              <a:t>COMPLETION OF THE PROJECT</a:t>
            </a: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1120232"/>
            <a:ext cx="10134600" cy="5306255"/>
          </a:xfrm>
          <a:prstGeom prst="rect">
            <a:avLst/>
          </a:prstGeom>
        </p:spPr>
      </p:pic>
      <p:sp>
        <p:nvSpPr>
          <p:cNvPr id="5" name="Rectangle 4"/>
          <p:cNvSpPr/>
          <p:nvPr/>
        </p:nvSpPr>
        <p:spPr>
          <a:xfrm>
            <a:off x="2895600" y="6453499"/>
            <a:ext cx="5668539" cy="369332"/>
          </a:xfrm>
          <a:prstGeom prst="rect">
            <a:avLst/>
          </a:prstGeom>
        </p:spPr>
        <p:txBody>
          <a:bodyPr wrap="none">
            <a:spAutoFit/>
          </a:bodyPr>
          <a:lstStyle/>
          <a:p>
            <a:r>
              <a:rPr lang="en-US" b="1" dirty="0"/>
              <a:t>IT20651442</a:t>
            </a:r>
            <a:r>
              <a:rPr lang="en-US" dirty="0"/>
              <a:t>  |   CHANIKA DILINI  |   TMP-2023-24-133</a:t>
            </a:r>
          </a:p>
        </p:txBody>
      </p:sp>
    </p:spTree>
    <p:extLst>
      <p:ext uri="{BB962C8B-B14F-4D97-AF65-F5344CB8AC3E}">
        <p14:creationId xmlns:p14="http://schemas.microsoft.com/office/powerpoint/2010/main" val="2792029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5" name="TextBox 4"/>
          <p:cNvSpPr txBox="1"/>
          <p:nvPr/>
        </p:nvSpPr>
        <p:spPr>
          <a:xfrm>
            <a:off x="274320" y="5428941"/>
            <a:ext cx="7180848" cy="923330"/>
          </a:xfrm>
          <a:prstGeom prst="rect">
            <a:avLst/>
          </a:prstGeom>
          <a:noFill/>
        </p:spPr>
        <p:txBody>
          <a:bodyPr wrap="square" rtlCol="0">
            <a:spAutoFit/>
          </a:bodyPr>
          <a:lstStyle/>
          <a:p>
            <a:r>
              <a:rPr lang="en-GB" sz="5400" b="1" dirty="0"/>
              <a:t>SHAKILA</a:t>
            </a:r>
            <a:r>
              <a:rPr lang="en-GB" sz="5400" dirty="0"/>
              <a:t> </a:t>
            </a:r>
            <a:r>
              <a:rPr lang="en-GB" sz="4400" dirty="0"/>
              <a:t>DILSHAN</a:t>
            </a:r>
          </a:p>
        </p:txBody>
      </p:sp>
      <p:sp>
        <p:nvSpPr>
          <p:cNvPr id="6" name="TextBox 5"/>
          <p:cNvSpPr txBox="1"/>
          <p:nvPr/>
        </p:nvSpPr>
        <p:spPr>
          <a:xfrm>
            <a:off x="304800" y="6211668"/>
            <a:ext cx="3126690" cy="646331"/>
          </a:xfrm>
          <a:prstGeom prst="rect">
            <a:avLst/>
          </a:prstGeom>
          <a:noFill/>
        </p:spPr>
        <p:txBody>
          <a:bodyPr wrap="none" rtlCol="0">
            <a:spAutoFit/>
          </a:bodyPr>
          <a:lstStyle/>
          <a:p>
            <a:r>
              <a:rPr lang="en-GB" dirty="0"/>
              <a:t>INFORMATION TECHNOLOGY</a:t>
            </a:r>
            <a:endParaRPr lang="en-US" dirty="0"/>
          </a:p>
          <a:p>
            <a:endParaRPr lang="en-US" dirty="0"/>
          </a:p>
        </p:txBody>
      </p:sp>
      <p:sp>
        <p:nvSpPr>
          <p:cNvPr id="7" name="Freeform 6"/>
          <p:cNvSpPr/>
          <p:nvPr/>
        </p:nvSpPr>
        <p:spPr>
          <a:xfrm>
            <a:off x="4856486" y="0"/>
            <a:ext cx="7335514" cy="6857999"/>
          </a:xfrm>
          <a:custGeom>
            <a:avLst/>
            <a:gdLst>
              <a:gd name="connsiteX0" fmla="*/ 3392241 w 7335514"/>
              <a:gd name="connsiteY0" fmla="*/ 0 h 6857999"/>
              <a:gd name="connsiteX1" fmla="*/ 7335514 w 7335514"/>
              <a:gd name="connsiteY1" fmla="*/ 0 h 6857999"/>
              <a:gd name="connsiteX2" fmla="*/ 7335514 w 7335514"/>
              <a:gd name="connsiteY2" fmla="*/ 6857999 h 6857999"/>
              <a:gd name="connsiteX3" fmla="*/ 2209964 w 7335514"/>
              <a:gd name="connsiteY3" fmla="*/ 6857999 h 6857999"/>
              <a:gd name="connsiteX4" fmla="*/ 429238 w 7335514"/>
              <a:gd name="connsiteY4" fmla="*/ 5308816 h 6857999"/>
              <a:gd name="connsiteX5" fmla="*/ 306711 w 7335514"/>
              <a:gd name="connsiteY5" fmla="*/ 354669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514" h="6857999">
                <a:moveTo>
                  <a:pt x="3392241" y="0"/>
                </a:moveTo>
                <a:lnTo>
                  <a:pt x="7335514" y="0"/>
                </a:lnTo>
                <a:lnTo>
                  <a:pt x="7335514" y="6857999"/>
                </a:lnTo>
                <a:lnTo>
                  <a:pt x="2209964" y="6857999"/>
                </a:lnTo>
                <a:lnTo>
                  <a:pt x="429238" y="5308816"/>
                </a:lnTo>
                <a:cubicBezTo>
                  <a:pt x="-91192" y="4856055"/>
                  <a:pt x="-146050" y="4067128"/>
                  <a:pt x="306711" y="3546698"/>
                </a:cubicBezTo>
                <a:close/>
              </a:path>
            </a:pathLst>
          </a:custGeom>
          <a:blipFill dpi="0" rotWithShape="1">
            <a:blip r:embed="rId2"/>
            <a:srcRect/>
            <a:stretch>
              <a:fillRect l="2000" t="-30000" r="-8000" b="-2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8246" y="304800"/>
            <a:ext cx="6532366" cy="1569660"/>
          </a:xfrm>
          <a:prstGeom prst="rect">
            <a:avLst/>
          </a:prstGeom>
          <a:noFill/>
        </p:spPr>
        <p:txBody>
          <a:bodyPr wrap="none" rtlCol="0">
            <a:spAutoFit/>
          </a:bodyPr>
          <a:lstStyle/>
          <a:p>
            <a:r>
              <a:rPr lang="en-US" sz="4800" b="1" dirty="0"/>
              <a:t>SENTIMENT ANALYSIS </a:t>
            </a:r>
          </a:p>
          <a:p>
            <a:r>
              <a:rPr lang="en-US" sz="4800" b="1" dirty="0"/>
              <a:t>IMPLEMENTATION</a:t>
            </a:r>
            <a:endParaRPr lang="en-US" sz="4800" b="1" dirty="0">
              <a:latin typeface="Helvetica Inserat LT Std" panose="020B0806030702050204" pitchFamily="34" charset="0"/>
            </a:endParaRPr>
          </a:p>
        </p:txBody>
      </p:sp>
      <p:sp>
        <p:nvSpPr>
          <p:cNvPr id="2" name="TextBox 1"/>
          <p:cNvSpPr txBox="1"/>
          <p:nvPr/>
        </p:nvSpPr>
        <p:spPr>
          <a:xfrm>
            <a:off x="292274" y="5216091"/>
            <a:ext cx="1951175" cy="461665"/>
          </a:xfrm>
          <a:prstGeom prst="rect">
            <a:avLst/>
          </a:prstGeom>
          <a:noFill/>
        </p:spPr>
        <p:txBody>
          <a:bodyPr wrap="none" rtlCol="0">
            <a:spAutoFit/>
          </a:bodyPr>
          <a:lstStyle/>
          <a:p>
            <a:r>
              <a:rPr lang="en-US" sz="2400" b="1" dirty="0"/>
              <a:t>IT20648886</a:t>
            </a:r>
          </a:p>
        </p:txBody>
      </p:sp>
    </p:spTree>
    <p:extLst>
      <p:ext uri="{BB962C8B-B14F-4D97-AF65-F5344CB8AC3E}">
        <p14:creationId xmlns:p14="http://schemas.microsoft.com/office/powerpoint/2010/main" val="1346372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34822"/>
          <a:stretch/>
        </p:blipFill>
        <p:spPr>
          <a:xfrm>
            <a:off x="2396191" y="4696976"/>
            <a:ext cx="6882160" cy="1706735"/>
          </a:xfrm>
          <a:prstGeom prst="rect">
            <a:avLst/>
          </a:prstGeom>
        </p:spPr>
      </p:pic>
      <p:sp>
        <p:nvSpPr>
          <p:cNvPr id="7" name="TextBox 6"/>
          <p:cNvSpPr txBox="1"/>
          <p:nvPr/>
        </p:nvSpPr>
        <p:spPr>
          <a:xfrm>
            <a:off x="838200" y="685800"/>
            <a:ext cx="3566233" cy="646331"/>
          </a:xfrm>
          <a:prstGeom prst="rect">
            <a:avLst/>
          </a:prstGeom>
          <a:noFill/>
        </p:spPr>
        <p:txBody>
          <a:bodyPr wrap="none" rtlCol="0">
            <a:spAutoFit/>
          </a:bodyPr>
          <a:lstStyle/>
          <a:p>
            <a:r>
              <a:rPr lang="en-GB" sz="3600" b="1" dirty="0"/>
              <a:t>INTRODUCTION</a:t>
            </a:r>
            <a:endParaRPr lang="en-US" sz="3600" b="1" dirty="0"/>
          </a:p>
        </p:txBody>
      </p:sp>
      <p:sp>
        <p:nvSpPr>
          <p:cNvPr id="4" name="TextBox 3"/>
          <p:cNvSpPr txBox="1"/>
          <p:nvPr/>
        </p:nvSpPr>
        <p:spPr>
          <a:xfrm>
            <a:off x="870857" y="1600200"/>
            <a:ext cx="9421720" cy="3046988"/>
          </a:xfrm>
          <a:prstGeom prst="rect">
            <a:avLst/>
          </a:prstGeom>
          <a:noFill/>
        </p:spPr>
        <p:txBody>
          <a:bodyPr wrap="square" rtlCol="0">
            <a:spAutoFit/>
          </a:bodyPr>
          <a:lstStyle/>
          <a:p>
            <a:pPr marL="342900" indent="-342900">
              <a:buFont typeface="Arial" panose="020B0604020202020204" pitchFamily="34" charset="0"/>
              <a:buChar char="•"/>
            </a:pPr>
            <a:r>
              <a:rPr lang="en-GB" sz="2400" dirty="0"/>
              <a:t>Analyse the data that coming from image processing model and audio recognition model.</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Then suggest to the user a game for gather more information about the user that has few stages.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After that, compare those data and generate the solutions for user(ex: suggest a </a:t>
            </a:r>
            <a:r>
              <a:rPr lang="en-GB" sz="2400" dirty="0" err="1"/>
              <a:t>counsiller</a:t>
            </a:r>
            <a:r>
              <a:rPr lang="en-GB" sz="2400" dirty="0"/>
              <a:t> ,  generate a advises).</a:t>
            </a:r>
            <a:endParaRPr lang="en-US" sz="2400" dirty="0"/>
          </a:p>
        </p:txBody>
      </p:sp>
      <p:sp>
        <p:nvSpPr>
          <p:cNvPr id="5" name="Rectangle 4"/>
          <p:cNvSpPr/>
          <p:nvPr/>
        </p:nvSpPr>
        <p:spPr>
          <a:xfrm>
            <a:off x="2895600" y="6453499"/>
            <a:ext cx="5883342" cy="369332"/>
          </a:xfrm>
          <a:prstGeom prst="rect">
            <a:avLst/>
          </a:prstGeom>
        </p:spPr>
        <p:txBody>
          <a:bodyPr wrap="none">
            <a:spAutoFit/>
          </a:bodyPr>
          <a:lstStyle/>
          <a:p>
            <a:r>
              <a:rPr lang="en-US" b="1" dirty="0"/>
              <a:t>IT20648886</a:t>
            </a:r>
            <a:r>
              <a:rPr lang="en-US" dirty="0"/>
              <a:t>  |   SHAKILA DILSHAN  |   TMP-2023-24-133</a:t>
            </a:r>
          </a:p>
        </p:txBody>
      </p:sp>
    </p:spTree>
    <p:extLst>
      <p:ext uri="{BB962C8B-B14F-4D97-AF65-F5344CB8AC3E}">
        <p14:creationId xmlns:p14="http://schemas.microsoft.com/office/powerpoint/2010/main" val="4163232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23431" b="7778"/>
          <a:stretch/>
        </p:blipFill>
        <p:spPr>
          <a:xfrm>
            <a:off x="0" y="-6927"/>
            <a:ext cx="4800600" cy="6864927"/>
          </a:xfrm>
          <a:prstGeom prst="rect">
            <a:avLst/>
          </a:prstGeom>
        </p:spPr>
      </p:pic>
      <p:sp>
        <p:nvSpPr>
          <p:cNvPr id="4" name="TextBox 3"/>
          <p:cNvSpPr txBox="1"/>
          <p:nvPr/>
        </p:nvSpPr>
        <p:spPr>
          <a:xfrm>
            <a:off x="4876800" y="228600"/>
            <a:ext cx="6908301" cy="923330"/>
          </a:xfrm>
          <a:prstGeom prst="rect">
            <a:avLst/>
          </a:prstGeom>
          <a:noFill/>
        </p:spPr>
        <p:txBody>
          <a:bodyPr wrap="none" rtlCol="0">
            <a:spAutoFit/>
          </a:bodyPr>
          <a:lstStyle/>
          <a:p>
            <a:r>
              <a:rPr lang="en-GB" sz="5400" b="1" dirty="0"/>
              <a:t>RESEARCH PROBLEM</a:t>
            </a:r>
            <a:endParaRPr lang="en-US" sz="5400" b="1" dirty="0"/>
          </a:p>
        </p:txBody>
      </p:sp>
      <p:sp>
        <p:nvSpPr>
          <p:cNvPr id="5" name="TextBox 4"/>
          <p:cNvSpPr txBox="1"/>
          <p:nvPr/>
        </p:nvSpPr>
        <p:spPr>
          <a:xfrm>
            <a:off x="4800600" y="2057400"/>
            <a:ext cx="7162800" cy="3046988"/>
          </a:xfrm>
          <a:prstGeom prst="rect">
            <a:avLst/>
          </a:prstGeom>
          <a:noFill/>
        </p:spPr>
        <p:txBody>
          <a:bodyPr wrap="square" rtlCol="0">
            <a:spAutoFit/>
          </a:bodyPr>
          <a:lstStyle/>
          <a:p>
            <a:pPr marL="342900" indent="-342900">
              <a:buFont typeface="Arial" panose="020B0604020202020204" pitchFamily="34" charset="0"/>
              <a:buChar char="•"/>
            </a:pPr>
            <a:r>
              <a:rPr lang="en-GB" sz="2400" dirty="0"/>
              <a:t>If there no data from the  image processing model and audio recognition model, how the perform the model ?</a:t>
            </a:r>
          </a:p>
          <a:p>
            <a:pPr marL="342900" indent="-342900">
              <a:buFont typeface="Arial" panose="020B0604020202020204" pitchFamily="34" charset="0"/>
              <a:buChar char="•"/>
            </a:pPr>
            <a:endParaRPr lang="en-GB" sz="2400" dirty="0"/>
          </a:p>
          <a:p>
            <a:r>
              <a:rPr lang="en-GB" sz="2400" dirty="0"/>
              <a:t>developers can manually provide relevant emotional and cognitive information. This enables testing and allows for personalized game recommendations and solutions in the absence of automated data.</a:t>
            </a:r>
          </a:p>
        </p:txBody>
      </p:sp>
      <p:sp>
        <p:nvSpPr>
          <p:cNvPr id="6" name="Rectangle 5"/>
          <p:cNvSpPr/>
          <p:nvPr/>
        </p:nvSpPr>
        <p:spPr>
          <a:xfrm>
            <a:off x="2895600" y="6453499"/>
            <a:ext cx="5883342" cy="369332"/>
          </a:xfrm>
          <a:prstGeom prst="rect">
            <a:avLst/>
          </a:prstGeom>
        </p:spPr>
        <p:txBody>
          <a:bodyPr wrap="none">
            <a:spAutoFit/>
          </a:bodyPr>
          <a:lstStyle/>
          <a:p>
            <a:r>
              <a:rPr lang="en-US" b="1" dirty="0"/>
              <a:t>IT20648886</a:t>
            </a:r>
            <a:r>
              <a:rPr lang="en-US" dirty="0"/>
              <a:t>  |   SHAKILA DILSHAN  |   TMP-2023-24-133</a:t>
            </a:r>
          </a:p>
        </p:txBody>
      </p:sp>
    </p:spTree>
    <p:extLst>
      <p:ext uri="{BB962C8B-B14F-4D97-AF65-F5344CB8AC3E}">
        <p14:creationId xmlns:p14="http://schemas.microsoft.com/office/powerpoint/2010/main" val="2510987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5777345" y="6927"/>
            <a:ext cx="6350000" cy="6324600"/>
          </a:xfrm>
          <a:prstGeom prst="rect">
            <a:avLst/>
          </a:prstGeom>
        </p:spPr>
      </p:pic>
      <p:sp>
        <p:nvSpPr>
          <p:cNvPr id="4" name="Rectangle 3"/>
          <p:cNvSpPr/>
          <p:nvPr/>
        </p:nvSpPr>
        <p:spPr>
          <a:xfrm>
            <a:off x="533400" y="381000"/>
            <a:ext cx="3458319" cy="646331"/>
          </a:xfrm>
          <a:prstGeom prst="rect">
            <a:avLst/>
          </a:prstGeom>
        </p:spPr>
        <p:txBody>
          <a:bodyPr wrap="none">
            <a:spAutoFit/>
          </a:bodyPr>
          <a:lstStyle/>
          <a:p>
            <a:r>
              <a:rPr lang="en-GB" sz="3600" b="1" dirty="0"/>
              <a:t>SUB OBJECTIVE</a:t>
            </a:r>
            <a:endParaRPr lang="en-US" sz="3600" b="1" dirty="0"/>
          </a:p>
        </p:txBody>
      </p:sp>
      <p:sp>
        <p:nvSpPr>
          <p:cNvPr id="5" name="TextBox 4"/>
          <p:cNvSpPr txBox="1"/>
          <p:nvPr/>
        </p:nvSpPr>
        <p:spPr>
          <a:xfrm>
            <a:off x="381000" y="1592310"/>
            <a:ext cx="6726877" cy="2677656"/>
          </a:xfrm>
          <a:prstGeom prst="rect">
            <a:avLst/>
          </a:prstGeom>
          <a:noFill/>
        </p:spPr>
        <p:txBody>
          <a:bodyPr wrap="square" rtlCol="0">
            <a:spAutoFit/>
          </a:bodyPr>
          <a:lstStyle/>
          <a:p>
            <a:pPr marL="285750" indent="-285750">
              <a:buFont typeface="Arial" panose="020B0604020202020204" pitchFamily="34" charset="0"/>
              <a:buChar char="•"/>
            </a:pPr>
            <a:r>
              <a:rPr lang="en-GB" sz="2400" dirty="0"/>
              <a:t>Sentiment Analysis Module</a:t>
            </a:r>
          </a:p>
          <a:p>
            <a:endParaRPr lang="en-GB" sz="2400" dirty="0"/>
          </a:p>
          <a:p>
            <a:pPr marL="285750" indent="-285750">
              <a:buFont typeface="Arial" panose="020B0604020202020204" pitchFamily="34" charset="0"/>
              <a:buChar char="•"/>
            </a:pPr>
            <a:r>
              <a:rPr lang="en-GB" sz="2400" dirty="0"/>
              <a:t>Personalized Relationship Insights and Support</a:t>
            </a:r>
          </a:p>
          <a:p>
            <a:endParaRPr lang="en-GB" sz="2400" dirty="0"/>
          </a:p>
          <a:p>
            <a:pPr marL="285750" indent="-285750">
              <a:buFont typeface="Arial" panose="020B0604020202020204" pitchFamily="34" charset="0"/>
              <a:buChar char="•"/>
            </a:pPr>
            <a:r>
              <a:rPr lang="en-GB" sz="2400" dirty="0"/>
              <a:t>Plan and design the game and game.</a:t>
            </a:r>
          </a:p>
          <a:p>
            <a:endParaRPr lang="en-GB" sz="2400" dirty="0"/>
          </a:p>
          <a:p>
            <a:pPr marL="285750" indent="-285750">
              <a:buFont typeface="Arial" panose="020B0604020202020204" pitchFamily="34" charset="0"/>
              <a:buChar char="•"/>
            </a:pPr>
            <a:r>
              <a:rPr lang="en-GB" sz="2400" dirty="0"/>
              <a:t>Generate and give solutions</a:t>
            </a:r>
          </a:p>
        </p:txBody>
      </p:sp>
      <p:sp>
        <p:nvSpPr>
          <p:cNvPr id="6" name="Rectangle 5"/>
          <p:cNvSpPr/>
          <p:nvPr/>
        </p:nvSpPr>
        <p:spPr>
          <a:xfrm>
            <a:off x="2895600" y="6453499"/>
            <a:ext cx="5883342" cy="369332"/>
          </a:xfrm>
          <a:prstGeom prst="rect">
            <a:avLst/>
          </a:prstGeom>
        </p:spPr>
        <p:txBody>
          <a:bodyPr wrap="none">
            <a:spAutoFit/>
          </a:bodyPr>
          <a:lstStyle/>
          <a:p>
            <a:r>
              <a:rPr lang="en-US" b="1" dirty="0"/>
              <a:t>IT20648886</a:t>
            </a:r>
            <a:r>
              <a:rPr lang="en-US" dirty="0"/>
              <a:t>  |   SHAKILA DILSHAN  |   TMP-2023-24-133</a:t>
            </a:r>
          </a:p>
        </p:txBody>
      </p:sp>
    </p:spTree>
    <p:extLst>
      <p:ext uri="{BB962C8B-B14F-4D97-AF65-F5344CB8AC3E}">
        <p14:creationId xmlns:p14="http://schemas.microsoft.com/office/powerpoint/2010/main" val="2013607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17525" y="457200"/>
            <a:ext cx="4050789" cy="646331"/>
          </a:xfrm>
          <a:prstGeom prst="rect">
            <a:avLst/>
          </a:prstGeom>
          <a:noFill/>
        </p:spPr>
        <p:txBody>
          <a:bodyPr wrap="none" rtlCol="0">
            <a:spAutoFit/>
          </a:bodyPr>
          <a:lstStyle/>
          <a:p>
            <a:r>
              <a:rPr lang="en-GB" sz="3600" b="1" dirty="0"/>
              <a:t>SYSTEM DIAGRAM</a:t>
            </a: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2" y="1524000"/>
            <a:ext cx="12192000" cy="4763080"/>
          </a:xfrm>
          <a:prstGeom prst="rect">
            <a:avLst/>
          </a:prstGeom>
        </p:spPr>
      </p:pic>
      <p:sp>
        <p:nvSpPr>
          <p:cNvPr id="5" name="Rectangle 4"/>
          <p:cNvSpPr/>
          <p:nvPr/>
        </p:nvSpPr>
        <p:spPr>
          <a:xfrm>
            <a:off x="2895600" y="6453499"/>
            <a:ext cx="5883342" cy="369332"/>
          </a:xfrm>
          <a:prstGeom prst="rect">
            <a:avLst/>
          </a:prstGeom>
        </p:spPr>
        <p:txBody>
          <a:bodyPr wrap="none">
            <a:spAutoFit/>
          </a:bodyPr>
          <a:lstStyle/>
          <a:p>
            <a:r>
              <a:rPr lang="en-US" b="1" dirty="0"/>
              <a:t>IT20648886</a:t>
            </a:r>
            <a:r>
              <a:rPr lang="en-US" dirty="0"/>
              <a:t>  |   SHAKILA DILSHAN  |   TMP-2023-24-133</a:t>
            </a:r>
          </a:p>
        </p:txBody>
      </p:sp>
    </p:spTree>
    <p:extLst>
      <p:ext uri="{BB962C8B-B14F-4D97-AF65-F5344CB8AC3E}">
        <p14:creationId xmlns:p14="http://schemas.microsoft.com/office/powerpoint/2010/main" val="1320075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533400" y="457200"/>
            <a:ext cx="6119817" cy="646331"/>
          </a:xfrm>
          <a:prstGeom prst="rect">
            <a:avLst/>
          </a:prstGeom>
          <a:noFill/>
        </p:spPr>
        <p:txBody>
          <a:bodyPr wrap="none" rtlCol="0">
            <a:spAutoFit/>
          </a:bodyPr>
          <a:lstStyle/>
          <a:p>
            <a:r>
              <a:rPr lang="en-GB" sz="3600" b="1" dirty="0"/>
              <a:t>TECHNOLOGIES TO BE USED</a:t>
            </a:r>
            <a:endParaRPr lang="en-US" sz="3600" b="1" dirty="0"/>
          </a:p>
        </p:txBody>
      </p:sp>
      <p:sp>
        <p:nvSpPr>
          <p:cNvPr id="2" name="TextBox 1"/>
          <p:cNvSpPr txBox="1"/>
          <p:nvPr/>
        </p:nvSpPr>
        <p:spPr>
          <a:xfrm>
            <a:off x="1066800" y="1645817"/>
            <a:ext cx="3072059" cy="4154984"/>
          </a:xfrm>
          <a:prstGeom prst="rect">
            <a:avLst/>
          </a:prstGeom>
          <a:noFill/>
        </p:spPr>
        <p:txBody>
          <a:bodyPr wrap="none" rtlCol="0">
            <a:spAutoFit/>
          </a:bodyPr>
          <a:lstStyle/>
          <a:p>
            <a:pPr marL="342900" indent="-342900">
              <a:buFont typeface="Arial" panose="020B0604020202020204" pitchFamily="34" charset="0"/>
              <a:buChar char="•"/>
            </a:pPr>
            <a:r>
              <a:rPr lang="en-US" sz="2400" dirty="0"/>
              <a:t>Python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NumPy and Pandas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TensorFlow</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Phaser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Firebase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Git</a:t>
            </a:r>
          </a:p>
        </p:txBody>
      </p:sp>
      <p:sp>
        <p:nvSpPr>
          <p:cNvPr id="4" name="Rectangle 3"/>
          <p:cNvSpPr/>
          <p:nvPr/>
        </p:nvSpPr>
        <p:spPr>
          <a:xfrm>
            <a:off x="2895600" y="6453499"/>
            <a:ext cx="5883342" cy="369332"/>
          </a:xfrm>
          <a:prstGeom prst="rect">
            <a:avLst/>
          </a:prstGeom>
        </p:spPr>
        <p:txBody>
          <a:bodyPr wrap="none">
            <a:spAutoFit/>
          </a:bodyPr>
          <a:lstStyle/>
          <a:p>
            <a:r>
              <a:rPr lang="en-US" b="1" dirty="0"/>
              <a:t>IT20648886</a:t>
            </a:r>
            <a:r>
              <a:rPr lang="en-US" dirty="0"/>
              <a:t>  |   SHAKILA DILSHAN  |   TMP-2023-24-133</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800" y="2849390"/>
            <a:ext cx="1747837" cy="174783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4152665"/>
            <a:ext cx="7870065" cy="270533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8601" y="1177074"/>
            <a:ext cx="2797339" cy="2797339"/>
          </a:xfrm>
          <a:prstGeom prst="rect">
            <a:avLst/>
          </a:prstGeom>
        </p:spPr>
      </p:pic>
    </p:spTree>
    <p:extLst>
      <p:ext uri="{BB962C8B-B14F-4D97-AF65-F5344CB8AC3E}">
        <p14:creationId xmlns:p14="http://schemas.microsoft.com/office/powerpoint/2010/main" val="3639850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alpha val="82000"/>
          </a:schemeClr>
        </a:solidFill>
        <a:effectLst/>
      </p:bgPr>
    </p:bg>
    <p:spTree>
      <p:nvGrpSpPr>
        <p:cNvPr id="1" name=""/>
        <p:cNvGrpSpPr/>
        <p:nvPr/>
      </p:nvGrpSpPr>
      <p:grpSpPr>
        <a:xfrm>
          <a:off x="0" y="0"/>
          <a:ext cx="0" cy="0"/>
          <a:chOff x="0" y="0"/>
          <a:chExt cx="0" cy="0"/>
        </a:xfrm>
      </p:grpSpPr>
      <p:sp>
        <p:nvSpPr>
          <p:cNvPr id="4" name="TextBox 3"/>
          <p:cNvSpPr txBox="1"/>
          <p:nvPr/>
        </p:nvSpPr>
        <p:spPr>
          <a:xfrm>
            <a:off x="685800" y="457200"/>
            <a:ext cx="5286255" cy="707886"/>
          </a:xfrm>
          <a:prstGeom prst="rect">
            <a:avLst/>
          </a:prstGeom>
          <a:noFill/>
        </p:spPr>
        <p:txBody>
          <a:bodyPr wrap="none" rtlCol="0">
            <a:spAutoFit/>
          </a:bodyPr>
          <a:lstStyle/>
          <a:p>
            <a:r>
              <a:rPr lang="en-GB" sz="4000" b="1" dirty="0"/>
              <a:t>RESEARCH QUESTION</a:t>
            </a:r>
          </a:p>
        </p:txBody>
      </p:sp>
      <p:sp>
        <p:nvSpPr>
          <p:cNvPr id="5" name="TextBox 4"/>
          <p:cNvSpPr txBox="1"/>
          <p:nvPr/>
        </p:nvSpPr>
        <p:spPr>
          <a:xfrm>
            <a:off x="3810000" y="4267200"/>
            <a:ext cx="9296400" cy="2308324"/>
          </a:xfrm>
          <a:prstGeom prst="rect">
            <a:avLst/>
          </a:prstGeom>
          <a:noFill/>
        </p:spPr>
        <p:txBody>
          <a:bodyPr wrap="square" rtlCol="0">
            <a:spAutoFit/>
          </a:bodyPr>
          <a:lstStyle/>
          <a:p>
            <a:pPr marL="457200" indent="-457200">
              <a:buAutoNum type="arabicPeriod"/>
            </a:pPr>
            <a:r>
              <a:rPr lang="en-GB" sz="2400" dirty="0"/>
              <a:t>How to find out  if a person is stressed due to relationship breakdown?</a:t>
            </a:r>
          </a:p>
          <a:p>
            <a:endParaRPr lang="en-GB" sz="2400" dirty="0"/>
          </a:p>
          <a:p>
            <a:pPr marL="457200" indent="-457200">
              <a:buAutoNum type="arabicPeriod" startAt="2"/>
            </a:pPr>
            <a:r>
              <a:rPr lang="en-GB" sz="2400" dirty="0"/>
              <a:t>Using sentiment analysis , what mental state are they in? </a:t>
            </a:r>
          </a:p>
          <a:p>
            <a:endParaRPr lang="en-GB" sz="2400" dirty="0"/>
          </a:p>
          <a:p>
            <a:r>
              <a:rPr lang="en-GB" sz="2400" dirty="0"/>
              <a:t>3.   How AI can be used to rebuild their relationship?</a:t>
            </a:r>
            <a:endParaRPr lang="en-US" sz="2400" dirty="0"/>
          </a:p>
        </p:txBody>
      </p:sp>
      <p:sp>
        <p:nvSpPr>
          <p:cNvPr id="9" name="Freeform 8"/>
          <p:cNvSpPr/>
          <p:nvPr/>
        </p:nvSpPr>
        <p:spPr>
          <a:xfrm>
            <a:off x="1" y="0"/>
            <a:ext cx="10318617" cy="4780660"/>
          </a:xfrm>
          <a:custGeom>
            <a:avLst/>
            <a:gdLst>
              <a:gd name="connsiteX0" fmla="*/ 0 w 10318617"/>
              <a:gd name="connsiteY0" fmla="*/ 0 h 4780660"/>
              <a:gd name="connsiteX1" fmla="*/ 10293721 w 10318617"/>
              <a:gd name="connsiteY1" fmla="*/ 0 h 4780660"/>
              <a:gd name="connsiteX2" fmla="*/ 10314839 w 10318617"/>
              <a:gd name="connsiteY2" fmla="*/ 132830 h 4780660"/>
              <a:gd name="connsiteX3" fmla="*/ 3613232 w 10318617"/>
              <a:gd name="connsiteY3" fmla="*/ 4285052 h 4780660"/>
              <a:gd name="connsiteX4" fmla="*/ 68727 w 10318617"/>
              <a:gd name="connsiteY4" fmla="*/ 4779595 h 4780660"/>
              <a:gd name="connsiteX5" fmla="*/ 0 w 10318617"/>
              <a:gd name="connsiteY5" fmla="*/ 4780660 h 478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8617" h="4780660">
                <a:moveTo>
                  <a:pt x="0" y="0"/>
                </a:moveTo>
                <a:lnTo>
                  <a:pt x="10293721" y="0"/>
                </a:lnTo>
                <a:lnTo>
                  <a:pt x="10314839" y="132830"/>
                </a:lnTo>
                <a:cubicBezTo>
                  <a:pt x="10438550" y="1548611"/>
                  <a:pt x="7510022" y="3378584"/>
                  <a:pt x="3613232" y="4285052"/>
                </a:cubicBezTo>
                <a:cubicBezTo>
                  <a:pt x="2356203" y="4577462"/>
                  <a:pt x="1147171" y="4739170"/>
                  <a:pt x="68727" y="4779595"/>
                </a:cubicBezTo>
                <a:lnTo>
                  <a:pt x="0" y="4780660"/>
                </a:lnTo>
                <a:close/>
              </a:path>
            </a:pathLst>
          </a:custGeom>
          <a:blipFill dpi="0" rotWithShape="1">
            <a:blip r:embed="rId2"/>
            <a:srcRect/>
            <a:stretch>
              <a:fillRect l="-18000" t="-25000" b="-26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37962" y="468124"/>
            <a:ext cx="4921347" cy="2308324"/>
          </a:xfrm>
          <a:prstGeom prst="rect">
            <a:avLst/>
          </a:prstGeom>
          <a:noFill/>
        </p:spPr>
        <p:txBody>
          <a:bodyPr wrap="none" rtlCol="0">
            <a:spAutoFit/>
          </a:bodyPr>
          <a:lstStyle/>
          <a:p>
            <a:r>
              <a:rPr lang="en-GB" sz="7200" b="1" dirty="0">
                <a:solidFill>
                  <a:schemeClr val="bg1"/>
                </a:solidFill>
              </a:rPr>
              <a:t>RESEARCH </a:t>
            </a:r>
          </a:p>
          <a:p>
            <a:r>
              <a:rPr lang="en-GB" sz="7200" b="1" dirty="0">
                <a:solidFill>
                  <a:schemeClr val="bg1"/>
                </a:solidFill>
              </a:rPr>
              <a:t>QUESTION</a:t>
            </a:r>
          </a:p>
        </p:txBody>
      </p:sp>
    </p:spTree>
    <p:extLst>
      <p:ext uri="{BB962C8B-B14F-4D97-AF65-F5344CB8AC3E}">
        <p14:creationId xmlns:p14="http://schemas.microsoft.com/office/powerpoint/2010/main" val="871136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457200"/>
            <a:ext cx="5221045" cy="646331"/>
          </a:xfrm>
          <a:prstGeom prst="rect">
            <a:avLst/>
          </a:prstGeom>
          <a:noFill/>
        </p:spPr>
        <p:txBody>
          <a:bodyPr wrap="none" rtlCol="0">
            <a:spAutoFit/>
          </a:bodyPr>
          <a:lstStyle/>
          <a:p>
            <a:r>
              <a:rPr lang="en-GB" sz="3600" b="1" dirty="0"/>
              <a:t>SYSTEM SPECIFICATION</a:t>
            </a:r>
            <a:endParaRPr lang="en-US" sz="3600" b="1" dirty="0"/>
          </a:p>
        </p:txBody>
      </p:sp>
      <p:sp>
        <p:nvSpPr>
          <p:cNvPr id="5" name="TextBox 4"/>
          <p:cNvSpPr txBox="1"/>
          <p:nvPr/>
        </p:nvSpPr>
        <p:spPr>
          <a:xfrm>
            <a:off x="990600" y="1676400"/>
            <a:ext cx="5466753" cy="1692771"/>
          </a:xfrm>
          <a:prstGeom prst="rect">
            <a:avLst/>
          </a:prstGeom>
          <a:noFill/>
        </p:spPr>
        <p:txBody>
          <a:bodyPr wrap="none" rtlCol="0">
            <a:spAutoFit/>
          </a:bodyPr>
          <a:lstStyle/>
          <a:p>
            <a:r>
              <a:rPr lang="en-GB" sz="3200" dirty="0"/>
              <a:t>FUNCTIONAL</a:t>
            </a:r>
          </a:p>
          <a:p>
            <a:pPr marL="342900" indent="-342900">
              <a:buFont typeface="Arial" panose="020B0604020202020204" pitchFamily="34" charset="0"/>
              <a:buChar char="•"/>
            </a:pPr>
            <a:r>
              <a:rPr lang="en-GB" sz="2400" dirty="0"/>
              <a:t>Sentiment Analysis Model Integration</a:t>
            </a:r>
          </a:p>
          <a:p>
            <a:pPr marL="342900" indent="-342900">
              <a:buFont typeface="Arial" panose="020B0604020202020204" pitchFamily="34" charset="0"/>
              <a:buChar char="•"/>
            </a:pPr>
            <a:r>
              <a:rPr lang="en-GB" sz="2400" dirty="0"/>
              <a:t>Multi-Class Sentiment Classification</a:t>
            </a:r>
          </a:p>
          <a:p>
            <a:pPr marL="342900" indent="-342900">
              <a:buFont typeface="Arial" panose="020B0604020202020204" pitchFamily="34" charset="0"/>
              <a:buChar char="•"/>
            </a:pPr>
            <a:r>
              <a:rPr lang="en-GB" sz="2400" dirty="0"/>
              <a:t>Customization and Adaptability </a:t>
            </a:r>
            <a:endParaRPr lang="en-US" sz="2400" dirty="0"/>
          </a:p>
        </p:txBody>
      </p:sp>
      <p:sp>
        <p:nvSpPr>
          <p:cNvPr id="6" name="TextBox 5"/>
          <p:cNvSpPr txBox="1"/>
          <p:nvPr/>
        </p:nvSpPr>
        <p:spPr>
          <a:xfrm>
            <a:off x="990600" y="4343400"/>
            <a:ext cx="4205126" cy="1692771"/>
          </a:xfrm>
          <a:prstGeom prst="rect">
            <a:avLst/>
          </a:prstGeom>
          <a:noFill/>
        </p:spPr>
        <p:txBody>
          <a:bodyPr wrap="none" rtlCol="0">
            <a:spAutoFit/>
          </a:bodyPr>
          <a:lstStyle/>
          <a:p>
            <a:r>
              <a:rPr lang="en-GB" sz="3200" dirty="0"/>
              <a:t>NON - FUNCTIONAL </a:t>
            </a:r>
          </a:p>
          <a:p>
            <a:pPr marL="342900" indent="-342900" fontAlgn="base">
              <a:buFont typeface="Arial" panose="020B0604020202020204" pitchFamily="34" charset="0"/>
              <a:buChar char="•"/>
            </a:pPr>
            <a:r>
              <a:rPr lang="en-GB" sz="2400" dirty="0"/>
              <a:t>Accuracy and Precision</a:t>
            </a:r>
          </a:p>
          <a:p>
            <a:pPr marL="342900" indent="-342900" fontAlgn="base">
              <a:buFont typeface="Arial" panose="020B0604020202020204" pitchFamily="34" charset="0"/>
              <a:buChar char="•"/>
            </a:pPr>
            <a:r>
              <a:rPr lang="en-GB" sz="2400" dirty="0"/>
              <a:t>Scalability and Performance</a:t>
            </a:r>
          </a:p>
          <a:p>
            <a:pPr marL="342900" indent="-342900" fontAlgn="base">
              <a:buFont typeface="Arial" panose="020B0604020202020204" pitchFamily="34" charset="0"/>
              <a:buChar char="•"/>
            </a:pPr>
            <a:r>
              <a:rPr lang="en-GB" sz="2400" dirty="0"/>
              <a:t>Privacy and Data Security</a:t>
            </a:r>
          </a:p>
        </p:txBody>
      </p:sp>
      <p:sp>
        <p:nvSpPr>
          <p:cNvPr id="7" name="Rectangle 6"/>
          <p:cNvSpPr/>
          <p:nvPr/>
        </p:nvSpPr>
        <p:spPr>
          <a:xfrm>
            <a:off x="2895600" y="6453499"/>
            <a:ext cx="5883342" cy="369332"/>
          </a:xfrm>
          <a:prstGeom prst="rect">
            <a:avLst/>
          </a:prstGeom>
        </p:spPr>
        <p:txBody>
          <a:bodyPr wrap="none">
            <a:spAutoFit/>
          </a:bodyPr>
          <a:lstStyle/>
          <a:p>
            <a:r>
              <a:rPr lang="en-US" b="1" dirty="0"/>
              <a:t>IT20648886</a:t>
            </a:r>
            <a:r>
              <a:rPr lang="en-US" dirty="0"/>
              <a:t>  |   SHAKILA DILSHAN  |   TMP-2023-24-133</a:t>
            </a:r>
          </a:p>
        </p:txBody>
      </p:sp>
    </p:spTree>
    <p:extLst>
      <p:ext uri="{BB962C8B-B14F-4D97-AF65-F5344CB8AC3E}">
        <p14:creationId xmlns:p14="http://schemas.microsoft.com/office/powerpoint/2010/main" val="3952143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457200"/>
            <a:ext cx="6127640" cy="646331"/>
          </a:xfrm>
          <a:prstGeom prst="rect">
            <a:avLst/>
          </a:prstGeom>
          <a:noFill/>
        </p:spPr>
        <p:txBody>
          <a:bodyPr wrap="none" rtlCol="0">
            <a:spAutoFit/>
          </a:bodyPr>
          <a:lstStyle/>
          <a:p>
            <a:r>
              <a:rPr lang="en-GB" sz="3600" b="1" dirty="0"/>
              <a:t>WORK BRAKEDOWN CHART</a:t>
            </a: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1371600"/>
            <a:ext cx="9753600" cy="5162842"/>
          </a:xfrm>
          <a:prstGeom prst="rect">
            <a:avLst/>
          </a:prstGeom>
        </p:spPr>
      </p:pic>
      <p:sp>
        <p:nvSpPr>
          <p:cNvPr id="5" name="Rectangle 4"/>
          <p:cNvSpPr/>
          <p:nvPr/>
        </p:nvSpPr>
        <p:spPr>
          <a:xfrm>
            <a:off x="2895600" y="6453499"/>
            <a:ext cx="5883342" cy="369332"/>
          </a:xfrm>
          <a:prstGeom prst="rect">
            <a:avLst/>
          </a:prstGeom>
        </p:spPr>
        <p:txBody>
          <a:bodyPr wrap="none">
            <a:spAutoFit/>
          </a:bodyPr>
          <a:lstStyle/>
          <a:p>
            <a:r>
              <a:rPr lang="en-US" b="1" dirty="0"/>
              <a:t>IT20648886</a:t>
            </a:r>
            <a:r>
              <a:rPr lang="en-US" dirty="0"/>
              <a:t>  |   SHAKILA DILSHAN  |   TMP-2023-24-133</a:t>
            </a:r>
          </a:p>
        </p:txBody>
      </p:sp>
    </p:spTree>
    <p:extLst>
      <p:ext uri="{BB962C8B-B14F-4D97-AF65-F5344CB8AC3E}">
        <p14:creationId xmlns:p14="http://schemas.microsoft.com/office/powerpoint/2010/main" val="1274975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457200"/>
            <a:ext cx="6701706" cy="646331"/>
          </a:xfrm>
          <a:prstGeom prst="rect">
            <a:avLst/>
          </a:prstGeom>
          <a:noFill/>
        </p:spPr>
        <p:txBody>
          <a:bodyPr wrap="none" rtlCol="0">
            <a:spAutoFit/>
          </a:bodyPr>
          <a:lstStyle/>
          <a:p>
            <a:r>
              <a:rPr lang="en-GB" sz="3600" b="1" dirty="0"/>
              <a:t>COMPLETION OF THE PROJECT</a:t>
            </a: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1447800"/>
            <a:ext cx="9677400" cy="5066875"/>
          </a:xfrm>
          <a:prstGeom prst="rect">
            <a:avLst/>
          </a:prstGeom>
        </p:spPr>
      </p:pic>
      <p:sp>
        <p:nvSpPr>
          <p:cNvPr id="5" name="Rectangle 4"/>
          <p:cNvSpPr/>
          <p:nvPr/>
        </p:nvSpPr>
        <p:spPr>
          <a:xfrm>
            <a:off x="2895600" y="6453499"/>
            <a:ext cx="5883342" cy="369332"/>
          </a:xfrm>
          <a:prstGeom prst="rect">
            <a:avLst/>
          </a:prstGeom>
        </p:spPr>
        <p:txBody>
          <a:bodyPr wrap="none">
            <a:spAutoFit/>
          </a:bodyPr>
          <a:lstStyle/>
          <a:p>
            <a:r>
              <a:rPr lang="en-US" b="1" dirty="0"/>
              <a:t>IT20648886</a:t>
            </a:r>
            <a:r>
              <a:rPr lang="en-US" dirty="0"/>
              <a:t>  |   SHAKILA DILSHAN  |   TMP-2023-24-133</a:t>
            </a:r>
          </a:p>
        </p:txBody>
      </p:sp>
    </p:spTree>
    <p:extLst>
      <p:ext uri="{BB962C8B-B14F-4D97-AF65-F5344CB8AC3E}">
        <p14:creationId xmlns:p14="http://schemas.microsoft.com/office/powerpoint/2010/main" val="3205406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5" name="TextBox 4"/>
          <p:cNvSpPr txBox="1"/>
          <p:nvPr/>
        </p:nvSpPr>
        <p:spPr>
          <a:xfrm>
            <a:off x="228246" y="4738548"/>
            <a:ext cx="7180848" cy="1600438"/>
          </a:xfrm>
          <a:prstGeom prst="rect">
            <a:avLst/>
          </a:prstGeom>
          <a:noFill/>
        </p:spPr>
        <p:txBody>
          <a:bodyPr wrap="square" rtlCol="0">
            <a:spAutoFit/>
          </a:bodyPr>
          <a:lstStyle/>
          <a:p>
            <a:r>
              <a:rPr lang="en-GB" sz="5400" b="1" dirty="0"/>
              <a:t>DAMINDU</a:t>
            </a:r>
          </a:p>
          <a:p>
            <a:r>
              <a:rPr lang="en-GB" sz="4400" dirty="0"/>
              <a:t>THIMESHA</a:t>
            </a:r>
          </a:p>
        </p:txBody>
      </p:sp>
      <p:sp>
        <p:nvSpPr>
          <p:cNvPr id="6" name="TextBox 5"/>
          <p:cNvSpPr txBox="1"/>
          <p:nvPr/>
        </p:nvSpPr>
        <p:spPr>
          <a:xfrm>
            <a:off x="304800" y="6211668"/>
            <a:ext cx="1623778" cy="646331"/>
          </a:xfrm>
          <a:prstGeom prst="rect">
            <a:avLst/>
          </a:prstGeom>
          <a:noFill/>
        </p:spPr>
        <p:txBody>
          <a:bodyPr wrap="none" rtlCol="0">
            <a:spAutoFit/>
          </a:bodyPr>
          <a:lstStyle/>
          <a:p>
            <a:r>
              <a:rPr lang="en-US" dirty="0"/>
              <a:t>Cyber Security</a:t>
            </a:r>
          </a:p>
          <a:p>
            <a:endParaRPr lang="en-US" dirty="0"/>
          </a:p>
        </p:txBody>
      </p:sp>
      <p:sp>
        <p:nvSpPr>
          <p:cNvPr id="7" name="Freeform 6"/>
          <p:cNvSpPr/>
          <p:nvPr/>
        </p:nvSpPr>
        <p:spPr>
          <a:xfrm>
            <a:off x="4856486" y="0"/>
            <a:ext cx="7335514" cy="6857999"/>
          </a:xfrm>
          <a:custGeom>
            <a:avLst/>
            <a:gdLst>
              <a:gd name="connsiteX0" fmla="*/ 3392241 w 7335514"/>
              <a:gd name="connsiteY0" fmla="*/ 0 h 6857999"/>
              <a:gd name="connsiteX1" fmla="*/ 7335514 w 7335514"/>
              <a:gd name="connsiteY1" fmla="*/ 0 h 6857999"/>
              <a:gd name="connsiteX2" fmla="*/ 7335514 w 7335514"/>
              <a:gd name="connsiteY2" fmla="*/ 6857999 h 6857999"/>
              <a:gd name="connsiteX3" fmla="*/ 2209964 w 7335514"/>
              <a:gd name="connsiteY3" fmla="*/ 6857999 h 6857999"/>
              <a:gd name="connsiteX4" fmla="*/ 429238 w 7335514"/>
              <a:gd name="connsiteY4" fmla="*/ 5308816 h 6857999"/>
              <a:gd name="connsiteX5" fmla="*/ 306711 w 7335514"/>
              <a:gd name="connsiteY5" fmla="*/ 354669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514" h="6857999">
                <a:moveTo>
                  <a:pt x="3392241" y="0"/>
                </a:moveTo>
                <a:lnTo>
                  <a:pt x="7335514" y="0"/>
                </a:lnTo>
                <a:lnTo>
                  <a:pt x="7335514" y="6857999"/>
                </a:lnTo>
                <a:lnTo>
                  <a:pt x="2209964" y="6857999"/>
                </a:lnTo>
                <a:lnTo>
                  <a:pt x="429238" y="5308816"/>
                </a:lnTo>
                <a:cubicBezTo>
                  <a:pt x="-91192" y="4856055"/>
                  <a:pt x="-146050" y="4067128"/>
                  <a:pt x="306711" y="3546698"/>
                </a:cubicBezTo>
                <a:close/>
              </a:path>
            </a:pathLst>
          </a:custGeom>
          <a:blipFill dpi="0" rotWithShape="1">
            <a:blip r:embed="rId2"/>
            <a:srcRect/>
            <a:stretch>
              <a:fillRect l="7705" t="-13333" r="-24705" b="-26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28246" y="381000"/>
            <a:ext cx="6316857" cy="1200329"/>
          </a:xfrm>
          <a:prstGeom prst="rect">
            <a:avLst/>
          </a:prstGeom>
          <a:noFill/>
        </p:spPr>
        <p:txBody>
          <a:bodyPr wrap="none" rtlCol="0">
            <a:spAutoFit/>
          </a:bodyPr>
          <a:lstStyle/>
          <a:p>
            <a:r>
              <a:rPr lang="en-US" sz="3600" b="1" dirty="0"/>
              <a:t>AI-ENHANCED AUDIO BASED </a:t>
            </a:r>
          </a:p>
          <a:p>
            <a:r>
              <a:rPr lang="en-US" sz="3600" b="1" dirty="0"/>
              <a:t>EMOTION RECOGNITION  </a:t>
            </a:r>
            <a:endParaRPr lang="en-US" sz="3600" dirty="0"/>
          </a:p>
        </p:txBody>
      </p:sp>
      <p:sp>
        <p:nvSpPr>
          <p:cNvPr id="3" name="TextBox 2"/>
          <p:cNvSpPr txBox="1"/>
          <p:nvPr/>
        </p:nvSpPr>
        <p:spPr>
          <a:xfrm>
            <a:off x="242101" y="4507715"/>
            <a:ext cx="2018501" cy="461665"/>
          </a:xfrm>
          <a:prstGeom prst="rect">
            <a:avLst/>
          </a:prstGeom>
          <a:noFill/>
        </p:spPr>
        <p:txBody>
          <a:bodyPr wrap="none" rtlCol="0">
            <a:spAutoFit/>
          </a:bodyPr>
          <a:lstStyle/>
          <a:p>
            <a:r>
              <a:rPr lang="en-US" sz="2400" b="1" dirty="0"/>
              <a:t>IT20648268 </a:t>
            </a:r>
          </a:p>
        </p:txBody>
      </p:sp>
    </p:spTree>
    <p:extLst>
      <p:ext uri="{BB962C8B-B14F-4D97-AF65-F5344CB8AC3E}">
        <p14:creationId xmlns:p14="http://schemas.microsoft.com/office/powerpoint/2010/main" val="628885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095"/>
          <a:stretch/>
        </p:blipFill>
        <p:spPr>
          <a:xfrm>
            <a:off x="2120900" y="1479550"/>
            <a:ext cx="7950200" cy="3778250"/>
          </a:xfrm>
          <a:prstGeom prst="rect">
            <a:avLst/>
          </a:prstGeom>
        </p:spPr>
      </p:pic>
      <p:sp>
        <p:nvSpPr>
          <p:cNvPr id="2" name="TextBox 1"/>
          <p:cNvSpPr txBox="1"/>
          <p:nvPr/>
        </p:nvSpPr>
        <p:spPr>
          <a:xfrm>
            <a:off x="671732" y="1600200"/>
            <a:ext cx="11520268" cy="4893647"/>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Audio-based emotion recognition and personalized therapy support relationship breakdowns.</a:t>
            </a:r>
          </a:p>
          <a:p>
            <a:pPr lvl="0"/>
            <a:endParaRPr lang="en-US" sz="2400" dirty="0"/>
          </a:p>
          <a:p>
            <a:pPr marL="342900" lvl="0" indent="-342900">
              <a:buFont typeface="Arial" panose="020B0604020202020204" pitchFamily="34" charset="0"/>
              <a:buChar char="•"/>
            </a:pPr>
            <a:r>
              <a:rPr lang="en-US" sz="2400" dirty="0"/>
              <a:t>Therapy focuses on relationship breakdown recovery through guided meditations, coping strategies.</a:t>
            </a:r>
          </a:p>
          <a:p>
            <a:pPr lvl="0"/>
            <a:endParaRPr lang="en-US" sz="2400" dirty="0"/>
          </a:p>
          <a:p>
            <a:pPr marL="342900" lvl="0" indent="-342900">
              <a:buFont typeface="Arial" panose="020B0604020202020204" pitchFamily="34" charset="0"/>
              <a:buChar char="•"/>
            </a:pPr>
            <a:r>
              <a:rPr lang="en-US" sz="2400" dirty="0"/>
              <a:t>Advanced emotion recognition and personalized therapy aid in relationship breakdowns.</a:t>
            </a:r>
          </a:p>
          <a:p>
            <a:pPr lvl="0"/>
            <a:endParaRPr lang="en-US" sz="2400" dirty="0"/>
          </a:p>
          <a:p>
            <a:pPr marL="342900" lvl="0" indent="-342900">
              <a:buFont typeface="Arial" panose="020B0604020202020204" pitchFamily="34" charset="0"/>
              <a:buChar char="•"/>
            </a:pPr>
            <a:r>
              <a:rPr lang="en-US" sz="2400" dirty="0"/>
              <a:t>App promotes emotional healing, resilience, and personal growth through real-time analysis.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
        <p:nvSpPr>
          <p:cNvPr id="5" name="TextBox 4"/>
          <p:cNvSpPr txBox="1"/>
          <p:nvPr/>
        </p:nvSpPr>
        <p:spPr>
          <a:xfrm>
            <a:off x="838200" y="685800"/>
            <a:ext cx="3566233" cy="646331"/>
          </a:xfrm>
          <a:prstGeom prst="rect">
            <a:avLst/>
          </a:prstGeom>
          <a:noFill/>
        </p:spPr>
        <p:txBody>
          <a:bodyPr wrap="none" rtlCol="0">
            <a:spAutoFit/>
          </a:bodyPr>
          <a:lstStyle/>
          <a:p>
            <a:r>
              <a:rPr lang="en-GB" sz="3600" b="1" dirty="0"/>
              <a:t>INTRODUCTION</a:t>
            </a:r>
            <a:endParaRPr lang="en-US" sz="3600" b="1" dirty="0"/>
          </a:p>
        </p:txBody>
      </p:sp>
      <p:sp>
        <p:nvSpPr>
          <p:cNvPr id="4" name="Rectangle 3"/>
          <p:cNvSpPr/>
          <p:nvPr/>
        </p:nvSpPr>
        <p:spPr>
          <a:xfrm>
            <a:off x="2895600" y="6453499"/>
            <a:ext cx="6224461" cy="369332"/>
          </a:xfrm>
          <a:prstGeom prst="rect">
            <a:avLst/>
          </a:prstGeom>
        </p:spPr>
        <p:txBody>
          <a:bodyPr wrap="none">
            <a:spAutoFit/>
          </a:bodyPr>
          <a:lstStyle/>
          <a:p>
            <a:r>
              <a:rPr lang="en-US" b="1" dirty="0"/>
              <a:t>IT20648268</a:t>
            </a:r>
            <a:r>
              <a:rPr lang="en-US" dirty="0"/>
              <a:t>   |   DAMINDU THIMESHA  |   TMP-2023-24-133</a:t>
            </a:r>
          </a:p>
        </p:txBody>
      </p:sp>
    </p:spTree>
    <p:extLst>
      <p:ext uri="{BB962C8B-B14F-4D97-AF65-F5344CB8AC3E}">
        <p14:creationId xmlns:p14="http://schemas.microsoft.com/office/powerpoint/2010/main" val="887309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23431" b="7778"/>
          <a:stretch/>
        </p:blipFill>
        <p:spPr>
          <a:xfrm>
            <a:off x="0" y="-6927"/>
            <a:ext cx="4800600" cy="6864927"/>
          </a:xfrm>
          <a:prstGeom prst="rect">
            <a:avLst/>
          </a:prstGeom>
        </p:spPr>
      </p:pic>
      <p:sp>
        <p:nvSpPr>
          <p:cNvPr id="4" name="TextBox 3"/>
          <p:cNvSpPr txBox="1"/>
          <p:nvPr/>
        </p:nvSpPr>
        <p:spPr>
          <a:xfrm>
            <a:off x="5029200" y="101907"/>
            <a:ext cx="6908301" cy="923330"/>
          </a:xfrm>
          <a:prstGeom prst="rect">
            <a:avLst/>
          </a:prstGeom>
          <a:noFill/>
        </p:spPr>
        <p:txBody>
          <a:bodyPr wrap="none" rtlCol="0">
            <a:spAutoFit/>
          </a:bodyPr>
          <a:lstStyle/>
          <a:p>
            <a:r>
              <a:rPr lang="en-GB" sz="5400" b="1" dirty="0"/>
              <a:t>RESEARCH PROBLEM</a:t>
            </a:r>
            <a:endParaRPr lang="en-US" sz="5400" b="1" dirty="0"/>
          </a:p>
        </p:txBody>
      </p:sp>
      <p:sp>
        <p:nvSpPr>
          <p:cNvPr id="5" name="TextBox 4"/>
          <p:cNvSpPr txBox="1"/>
          <p:nvPr/>
        </p:nvSpPr>
        <p:spPr>
          <a:xfrm>
            <a:off x="4863850" y="1524000"/>
            <a:ext cx="7239000" cy="4154984"/>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Improve the accuracy of real-time emotion recognition from users' audio interactions during therapy sessions</a:t>
            </a:r>
          </a:p>
          <a:p>
            <a:pPr lvl="0"/>
            <a:endParaRPr lang="en-US" sz="2400" dirty="0"/>
          </a:p>
          <a:p>
            <a:pPr marL="342900" lvl="0" indent="-342900">
              <a:buFont typeface="Arial" panose="020B0604020202020204" pitchFamily="34" charset="0"/>
              <a:buChar char="•"/>
            </a:pPr>
            <a:r>
              <a:rPr lang="en-US" sz="2400" dirty="0"/>
              <a:t>Personalize the therapy content to cater to individual users' unique emotional journeys and recovery needs.</a:t>
            </a:r>
          </a:p>
          <a:p>
            <a:pPr lvl="0"/>
            <a:endParaRPr lang="en-US" sz="2400" dirty="0"/>
          </a:p>
          <a:p>
            <a:pPr marL="342900" lvl="0" indent="-342900">
              <a:buFont typeface="Arial" panose="020B0604020202020204" pitchFamily="34" charset="0"/>
              <a:buChar char="•"/>
            </a:pPr>
            <a:r>
              <a:rPr lang="en-US" sz="2400" dirty="0"/>
              <a:t>Users perceive the ethical implications of audio-based emotion recognition and personalized therapy.</a:t>
            </a:r>
          </a:p>
        </p:txBody>
      </p:sp>
      <p:sp>
        <p:nvSpPr>
          <p:cNvPr id="7" name="Rectangle 6"/>
          <p:cNvSpPr/>
          <p:nvPr/>
        </p:nvSpPr>
        <p:spPr>
          <a:xfrm>
            <a:off x="2895600" y="6453499"/>
            <a:ext cx="6224461" cy="369332"/>
          </a:xfrm>
          <a:prstGeom prst="rect">
            <a:avLst/>
          </a:prstGeom>
        </p:spPr>
        <p:txBody>
          <a:bodyPr wrap="none">
            <a:spAutoFit/>
          </a:bodyPr>
          <a:lstStyle/>
          <a:p>
            <a:r>
              <a:rPr lang="en-US" b="1" dirty="0"/>
              <a:t>IT20648268</a:t>
            </a:r>
            <a:r>
              <a:rPr lang="en-US" dirty="0"/>
              <a:t>   |   DAMINDU THIMESHA  |   TMP-2023-24-133</a:t>
            </a:r>
          </a:p>
        </p:txBody>
      </p:sp>
    </p:spTree>
    <p:extLst>
      <p:ext uri="{BB962C8B-B14F-4D97-AF65-F5344CB8AC3E}">
        <p14:creationId xmlns:p14="http://schemas.microsoft.com/office/powerpoint/2010/main" val="1578242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5777345" y="6927"/>
            <a:ext cx="6350000" cy="6324600"/>
          </a:xfrm>
          <a:prstGeom prst="rect">
            <a:avLst/>
          </a:prstGeom>
        </p:spPr>
      </p:pic>
      <p:sp>
        <p:nvSpPr>
          <p:cNvPr id="4" name="Rectangle 3"/>
          <p:cNvSpPr/>
          <p:nvPr/>
        </p:nvSpPr>
        <p:spPr>
          <a:xfrm>
            <a:off x="533400" y="381000"/>
            <a:ext cx="3458319" cy="646331"/>
          </a:xfrm>
          <a:prstGeom prst="rect">
            <a:avLst/>
          </a:prstGeom>
        </p:spPr>
        <p:txBody>
          <a:bodyPr wrap="none">
            <a:spAutoFit/>
          </a:bodyPr>
          <a:lstStyle/>
          <a:p>
            <a:r>
              <a:rPr lang="en-GB" sz="3600" b="1" dirty="0"/>
              <a:t>SUB OBJECTIVE</a:t>
            </a:r>
            <a:endParaRPr lang="en-US" sz="3600" b="1" dirty="0"/>
          </a:p>
        </p:txBody>
      </p:sp>
      <p:sp>
        <p:nvSpPr>
          <p:cNvPr id="5" name="TextBox 4"/>
          <p:cNvSpPr txBox="1"/>
          <p:nvPr/>
        </p:nvSpPr>
        <p:spPr>
          <a:xfrm>
            <a:off x="762001" y="1447800"/>
            <a:ext cx="10744200" cy="5262979"/>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Implement an accurate and real-time emotion recognition model to analyze emotions from audio interactions during therapy sessions.</a:t>
            </a:r>
          </a:p>
          <a:p>
            <a:pPr lvl="0"/>
            <a:endParaRPr lang="en-US" sz="2400" dirty="0"/>
          </a:p>
          <a:p>
            <a:pPr marL="342900" lvl="0" indent="-342900">
              <a:buFont typeface="Arial" panose="020B0604020202020204" pitchFamily="34" charset="0"/>
              <a:buChar char="•"/>
            </a:pPr>
            <a:r>
              <a:rPr lang="en-US" sz="2400" dirty="0"/>
              <a:t>Create user profiles to capture emotional journeys, recovery progress, and therapy preferences.</a:t>
            </a:r>
          </a:p>
          <a:p>
            <a:pPr lvl="0"/>
            <a:endParaRPr lang="en-US" sz="2400" dirty="0"/>
          </a:p>
          <a:p>
            <a:pPr marL="342900" lvl="0" indent="-342900">
              <a:buFont typeface="Arial" panose="020B0604020202020204" pitchFamily="34" charset="0"/>
              <a:buChar char="•"/>
            </a:pPr>
            <a:r>
              <a:rPr lang="en-US" sz="2400" dirty="0"/>
              <a:t>Real-time therapy content adapts to users' emotional responses for immediate support.</a:t>
            </a:r>
          </a:p>
          <a:p>
            <a:pPr lvl="0"/>
            <a:endParaRPr lang="en-US" sz="2400" dirty="0"/>
          </a:p>
          <a:p>
            <a:pPr marL="342900" lvl="0" indent="-342900">
              <a:buFont typeface="Arial" panose="020B0604020202020204" pitchFamily="34" charset="0"/>
              <a:buChar char="•"/>
            </a:pPr>
            <a:r>
              <a:rPr lang="en-US" sz="2400" dirty="0"/>
              <a:t>Recommend audio therapy sessions based on users' emotional assessments and recovery needs.</a:t>
            </a:r>
          </a:p>
          <a:p>
            <a:pPr lvl="0"/>
            <a:endParaRPr lang="en-US" sz="2400" dirty="0"/>
          </a:p>
          <a:p>
            <a:pPr marL="342900" lvl="0" indent="-342900">
              <a:buFont typeface="Arial" panose="020B0604020202020204" pitchFamily="34" charset="0"/>
              <a:buChar char="•"/>
            </a:pPr>
            <a:r>
              <a:rPr lang="en-US" sz="2400" dirty="0"/>
              <a:t>Ethically protect audio data and emotional information.</a:t>
            </a:r>
          </a:p>
          <a:p>
            <a:endParaRPr lang="en-US" sz="2400" dirty="0">
              <a:latin typeface="Söhne"/>
            </a:endParaRPr>
          </a:p>
        </p:txBody>
      </p:sp>
      <p:sp>
        <p:nvSpPr>
          <p:cNvPr id="7" name="Rectangle 6"/>
          <p:cNvSpPr/>
          <p:nvPr/>
        </p:nvSpPr>
        <p:spPr>
          <a:xfrm>
            <a:off x="2895600" y="6453499"/>
            <a:ext cx="6224461" cy="369332"/>
          </a:xfrm>
          <a:prstGeom prst="rect">
            <a:avLst/>
          </a:prstGeom>
        </p:spPr>
        <p:txBody>
          <a:bodyPr wrap="none">
            <a:spAutoFit/>
          </a:bodyPr>
          <a:lstStyle/>
          <a:p>
            <a:r>
              <a:rPr lang="en-US" b="1" dirty="0"/>
              <a:t>IT20648268</a:t>
            </a:r>
            <a:r>
              <a:rPr lang="en-US" dirty="0"/>
              <a:t>   |   DAMINDU THIMESHA  |   TMP-2023-24-133</a:t>
            </a:r>
          </a:p>
        </p:txBody>
      </p:sp>
    </p:spTree>
    <p:extLst>
      <p:ext uri="{BB962C8B-B14F-4D97-AF65-F5344CB8AC3E}">
        <p14:creationId xmlns:p14="http://schemas.microsoft.com/office/powerpoint/2010/main" val="4091378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517525" y="457200"/>
            <a:ext cx="4050789" cy="646331"/>
          </a:xfrm>
          <a:prstGeom prst="rect">
            <a:avLst/>
          </a:prstGeom>
          <a:noFill/>
        </p:spPr>
        <p:txBody>
          <a:bodyPr wrap="none" rtlCol="0">
            <a:spAutoFit/>
          </a:bodyPr>
          <a:lstStyle/>
          <a:p>
            <a:r>
              <a:rPr lang="en-GB" sz="3600" b="1" dirty="0"/>
              <a:t>SYSTEM DIAGRAM</a:t>
            </a: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47800"/>
            <a:ext cx="12192000" cy="4987902"/>
          </a:xfrm>
          <a:prstGeom prst="rect">
            <a:avLst/>
          </a:prstGeom>
        </p:spPr>
      </p:pic>
      <p:sp>
        <p:nvSpPr>
          <p:cNvPr id="4" name="Rectangle 3"/>
          <p:cNvSpPr/>
          <p:nvPr/>
        </p:nvSpPr>
        <p:spPr>
          <a:xfrm>
            <a:off x="2895600" y="6453499"/>
            <a:ext cx="6224461" cy="369332"/>
          </a:xfrm>
          <a:prstGeom prst="rect">
            <a:avLst/>
          </a:prstGeom>
        </p:spPr>
        <p:txBody>
          <a:bodyPr wrap="none">
            <a:spAutoFit/>
          </a:bodyPr>
          <a:lstStyle/>
          <a:p>
            <a:r>
              <a:rPr lang="en-US" b="1" dirty="0"/>
              <a:t>IT20648268</a:t>
            </a:r>
            <a:r>
              <a:rPr lang="en-US" dirty="0"/>
              <a:t>   |   DAMINDU THIMESHA  |   TMP-2023-24-133</a:t>
            </a:r>
          </a:p>
        </p:txBody>
      </p:sp>
    </p:spTree>
    <p:extLst>
      <p:ext uri="{BB962C8B-B14F-4D97-AF65-F5344CB8AC3E}">
        <p14:creationId xmlns:p14="http://schemas.microsoft.com/office/powerpoint/2010/main" val="282823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p:cNvSpPr txBox="1"/>
          <p:nvPr/>
        </p:nvSpPr>
        <p:spPr>
          <a:xfrm>
            <a:off x="533400" y="457200"/>
            <a:ext cx="6119817" cy="646331"/>
          </a:xfrm>
          <a:prstGeom prst="rect">
            <a:avLst/>
          </a:prstGeom>
          <a:noFill/>
        </p:spPr>
        <p:txBody>
          <a:bodyPr wrap="none" rtlCol="0">
            <a:spAutoFit/>
          </a:bodyPr>
          <a:lstStyle/>
          <a:p>
            <a:r>
              <a:rPr lang="en-GB" sz="3600" b="1" dirty="0"/>
              <a:t>TECHNOLOGIES TO BE USED</a:t>
            </a:r>
            <a:endParaRPr lang="en-US" sz="3600" b="1" dirty="0"/>
          </a:p>
        </p:txBody>
      </p:sp>
      <p:sp>
        <p:nvSpPr>
          <p:cNvPr id="2" name="TextBox 1"/>
          <p:cNvSpPr txBox="1"/>
          <p:nvPr/>
        </p:nvSpPr>
        <p:spPr>
          <a:xfrm>
            <a:off x="915422" y="1524000"/>
            <a:ext cx="2743200" cy="4801314"/>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t>PyTorch</a:t>
            </a:r>
          </a:p>
          <a:p>
            <a:pPr lvl="0"/>
            <a:endParaRPr lang="en-US" sz="2400" dirty="0"/>
          </a:p>
          <a:p>
            <a:pPr marL="342900" lvl="0" indent="-342900">
              <a:buFont typeface="Arial" panose="020B0604020202020204" pitchFamily="34" charset="0"/>
              <a:buChar char="•"/>
            </a:pPr>
            <a:r>
              <a:rPr lang="en-US" sz="2400" dirty="0"/>
              <a:t>Pandas</a:t>
            </a:r>
          </a:p>
          <a:p>
            <a:pPr lvl="0"/>
            <a:endParaRPr lang="en-US" sz="2400" dirty="0"/>
          </a:p>
          <a:p>
            <a:pPr marL="342900" lvl="0" indent="-342900">
              <a:buFont typeface="Arial" panose="020B0604020202020204" pitchFamily="34" charset="0"/>
              <a:buChar char="•"/>
            </a:pPr>
            <a:r>
              <a:rPr lang="en-US" sz="2400" dirty="0"/>
              <a:t>NumPy</a:t>
            </a:r>
          </a:p>
          <a:p>
            <a:pPr lvl="0"/>
            <a:endParaRPr lang="en-US" sz="2400" dirty="0"/>
          </a:p>
          <a:p>
            <a:pPr marL="342900" lvl="0" indent="-342900">
              <a:buFont typeface="Arial" panose="020B0604020202020204" pitchFamily="34" charset="0"/>
              <a:buChar char="•"/>
            </a:pPr>
            <a:r>
              <a:rPr lang="en-US" sz="2400" dirty="0"/>
              <a:t>Apache Kafka</a:t>
            </a:r>
          </a:p>
          <a:p>
            <a:pPr lvl="0"/>
            <a:endParaRPr lang="en-US" sz="2400" dirty="0"/>
          </a:p>
          <a:p>
            <a:pPr marL="342900" lvl="0" indent="-342900">
              <a:buFont typeface="Arial" panose="020B0604020202020204" pitchFamily="34" charset="0"/>
              <a:buChar char="•"/>
            </a:pPr>
            <a:r>
              <a:rPr lang="en-US" sz="2400" dirty="0"/>
              <a:t>PyAudio</a:t>
            </a:r>
          </a:p>
          <a:p>
            <a:pPr lvl="0"/>
            <a:endParaRPr lang="en-US" sz="2400" dirty="0"/>
          </a:p>
          <a:p>
            <a:pPr marL="342900" lvl="0" indent="-342900">
              <a:buFont typeface="Arial" panose="020B0604020202020204" pitchFamily="34" charset="0"/>
              <a:buChar char="•"/>
            </a:pPr>
            <a:r>
              <a:rPr lang="en-US" sz="2400" dirty="0"/>
              <a:t>Ffmpeg</a:t>
            </a:r>
          </a:p>
          <a:p>
            <a:pPr lvl="0"/>
            <a:endParaRPr lang="en-US" sz="2400" dirty="0"/>
          </a:p>
          <a:p>
            <a:endParaRPr lang="en-US" dirty="0"/>
          </a:p>
        </p:txBody>
      </p:sp>
      <p:sp>
        <p:nvSpPr>
          <p:cNvPr id="4" name="Rectangle 3"/>
          <p:cNvSpPr/>
          <p:nvPr/>
        </p:nvSpPr>
        <p:spPr>
          <a:xfrm>
            <a:off x="2895600" y="6453499"/>
            <a:ext cx="6224461" cy="369332"/>
          </a:xfrm>
          <a:prstGeom prst="rect">
            <a:avLst/>
          </a:prstGeom>
        </p:spPr>
        <p:txBody>
          <a:bodyPr wrap="none">
            <a:spAutoFit/>
          </a:bodyPr>
          <a:lstStyle/>
          <a:p>
            <a:r>
              <a:rPr lang="en-US" b="1" dirty="0"/>
              <a:t>IT20648268</a:t>
            </a:r>
            <a:r>
              <a:rPr lang="en-US" dirty="0"/>
              <a:t>   |   DAMINDU THIMESHA  |   TMP-2023-24-133</a:t>
            </a:r>
          </a:p>
        </p:txBody>
      </p:sp>
      <p:sp>
        <p:nvSpPr>
          <p:cNvPr id="3" name="TextBox 2"/>
          <p:cNvSpPr txBox="1"/>
          <p:nvPr/>
        </p:nvSpPr>
        <p:spPr>
          <a:xfrm>
            <a:off x="3276600" y="1524000"/>
            <a:ext cx="1824538" cy="2954655"/>
          </a:xfrm>
          <a:prstGeom prst="rect">
            <a:avLst/>
          </a:prstGeom>
          <a:noFill/>
        </p:spPr>
        <p:txBody>
          <a:bodyPr wrap="none" rtlCol="0">
            <a:spAutoFit/>
          </a:bodyPr>
          <a:lstStyle/>
          <a:p>
            <a:pPr marL="342900" lvl="0" indent="-342900">
              <a:buFont typeface="Arial" panose="020B0604020202020204" pitchFamily="34" charset="0"/>
              <a:buChar char="•"/>
            </a:pPr>
            <a:r>
              <a:rPr lang="en-US" sz="2400" dirty="0"/>
              <a:t>Librosa</a:t>
            </a:r>
          </a:p>
          <a:p>
            <a:pPr lvl="0"/>
            <a:endParaRPr lang="en-US" sz="2400" dirty="0"/>
          </a:p>
          <a:p>
            <a:pPr marL="342900" lvl="0" indent="-342900">
              <a:buFont typeface="Arial" panose="020B0604020202020204" pitchFamily="34" charset="0"/>
              <a:buChar char="•"/>
            </a:pPr>
            <a:r>
              <a:rPr lang="en-US" sz="2400" dirty="0"/>
              <a:t>MongoDB</a:t>
            </a:r>
          </a:p>
          <a:p>
            <a:pPr lvl="0"/>
            <a:endParaRPr lang="en-US" sz="2400" dirty="0"/>
          </a:p>
          <a:p>
            <a:pPr marL="342900" lvl="0" indent="-342900">
              <a:buFont typeface="Arial" panose="020B0604020202020204" pitchFamily="34" charset="0"/>
              <a:buChar char="•"/>
            </a:pPr>
            <a:r>
              <a:rPr lang="en-US" sz="2400" dirty="0"/>
              <a:t>Oauth</a:t>
            </a:r>
          </a:p>
          <a:p>
            <a:pPr lvl="0"/>
            <a:endParaRPr lang="en-US" sz="2400" dirty="0"/>
          </a:p>
          <a:p>
            <a:pPr marL="342900" lvl="0" indent="-342900">
              <a:buFont typeface="Arial" panose="020B0604020202020204" pitchFamily="34" charset="0"/>
              <a:buChar char="•"/>
            </a:pPr>
            <a:r>
              <a:rPr lang="en-US" sz="2400" dirty="0"/>
              <a:t>AWS</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5513" y="3980514"/>
            <a:ext cx="2453738" cy="66135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6987" y="4757606"/>
            <a:ext cx="2366962" cy="141694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061" y="1828800"/>
            <a:ext cx="1485271" cy="148527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2382" y="5011205"/>
            <a:ext cx="4195763" cy="144229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4454" y="1559725"/>
            <a:ext cx="1514976" cy="1514976"/>
          </a:xfrm>
          <a:prstGeom prst="rect">
            <a:avLst/>
          </a:prstGeom>
        </p:spPr>
      </p:pic>
    </p:spTree>
    <p:extLst>
      <p:ext uri="{BB962C8B-B14F-4D97-AF65-F5344CB8AC3E}">
        <p14:creationId xmlns:p14="http://schemas.microsoft.com/office/powerpoint/2010/main" val="1011762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33400" y="457200"/>
            <a:ext cx="5221045" cy="646331"/>
          </a:xfrm>
          <a:prstGeom prst="rect">
            <a:avLst/>
          </a:prstGeom>
          <a:noFill/>
        </p:spPr>
        <p:txBody>
          <a:bodyPr wrap="none" rtlCol="0">
            <a:spAutoFit/>
          </a:bodyPr>
          <a:lstStyle/>
          <a:p>
            <a:r>
              <a:rPr lang="en-GB" sz="3600" b="1" dirty="0"/>
              <a:t>SYSTEM SPECIFICATION</a:t>
            </a:r>
            <a:endParaRPr lang="en-US" sz="3600" b="1" dirty="0"/>
          </a:p>
        </p:txBody>
      </p:sp>
      <p:sp>
        <p:nvSpPr>
          <p:cNvPr id="5" name="TextBox 4"/>
          <p:cNvSpPr txBox="1"/>
          <p:nvPr/>
        </p:nvSpPr>
        <p:spPr>
          <a:xfrm>
            <a:off x="990600" y="1676400"/>
            <a:ext cx="4511684" cy="2062103"/>
          </a:xfrm>
          <a:prstGeom prst="rect">
            <a:avLst/>
          </a:prstGeom>
          <a:noFill/>
        </p:spPr>
        <p:txBody>
          <a:bodyPr wrap="none" rtlCol="0">
            <a:spAutoFit/>
          </a:bodyPr>
          <a:lstStyle/>
          <a:p>
            <a:r>
              <a:rPr lang="en-GB" sz="3200" dirty="0"/>
              <a:t>FUNCTIONAL</a:t>
            </a:r>
          </a:p>
          <a:p>
            <a:pPr marL="342900" lvl="0" indent="-342900">
              <a:buFont typeface="Arial" panose="020B0604020202020204" pitchFamily="34" charset="0"/>
              <a:buChar char="•"/>
            </a:pPr>
            <a:r>
              <a:rPr lang="en-US" sz="2400" dirty="0"/>
              <a:t>Emotion Recognition</a:t>
            </a:r>
          </a:p>
          <a:p>
            <a:pPr marL="342900" lvl="0" indent="-342900">
              <a:buFont typeface="Arial" panose="020B0604020202020204" pitchFamily="34" charset="0"/>
              <a:buChar char="•"/>
            </a:pPr>
            <a:r>
              <a:rPr lang="en-US" sz="2400" dirty="0"/>
              <a:t>Real-Time Content Adaptation</a:t>
            </a:r>
          </a:p>
          <a:p>
            <a:pPr marL="342900" lvl="0" indent="-342900">
              <a:buFont typeface="Arial" panose="020B0604020202020204" pitchFamily="34" charset="0"/>
              <a:buChar char="•"/>
            </a:pPr>
            <a:r>
              <a:rPr lang="en-US" sz="2400" dirty="0"/>
              <a:t>Audio Therapy Playback</a:t>
            </a:r>
          </a:p>
          <a:p>
            <a:pPr marL="342900" lvl="0" indent="-342900">
              <a:buFont typeface="Arial" panose="020B0604020202020204" pitchFamily="34" charset="0"/>
              <a:buChar char="•"/>
            </a:pPr>
            <a:r>
              <a:rPr lang="en-US" sz="2400" dirty="0"/>
              <a:t>User Progress Tracking</a:t>
            </a:r>
          </a:p>
        </p:txBody>
      </p:sp>
      <p:sp>
        <p:nvSpPr>
          <p:cNvPr id="6" name="TextBox 5"/>
          <p:cNvSpPr txBox="1"/>
          <p:nvPr/>
        </p:nvSpPr>
        <p:spPr>
          <a:xfrm>
            <a:off x="990600" y="4343400"/>
            <a:ext cx="4205126" cy="2062103"/>
          </a:xfrm>
          <a:prstGeom prst="rect">
            <a:avLst/>
          </a:prstGeom>
          <a:noFill/>
        </p:spPr>
        <p:txBody>
          <a:bodyPr wrap="none" rtlCol="0">
            <a:spAutoFit/>
          </a:bodyPr>
          <a:lstStyle/>
          <a:p>
            <a:r>
              <a:rPr lang="en-GB" sz="3200" dirty="0"/>
              <a:t>NON - FUNCTIONAL </a:t>
            </a:r>
          </a:p>
          <a:p>
            <a:pPr marL="342900" lvl="0" indent="-342900">
              <a:buFont typeface="Arial" panose="020B0604020202020204" pitchFamily="34" charset="0"/>
              <a:buChar char="•"/>
            </a:pPr>
            <a:r>
              <a:rPr lang="en-US" sz="2400" dirty="0"/>
              <a:t>Real-Time Performance</a:t>
            </a:r>
          </a:p>
          <a:p>
            <a:pPr marL="342900" lvl="0" indent="-342900">
              <a:buFont typeface="Arial" panose="020B0604020202020204" pitchFamily="34" charset="0"/>
              <a:buChar char="•"/>
            </a:pPr>
            <a:r>
              <a:rPr lang="en-US" sz="2400" dirty="0"/>
              <a:t>Accuracy and Reliability</a:t>
            </a:r>
          </a:p>
          <a:p>
            <a:pPr marL="342900" lvl="0" indent="-342900">
              <a:buFont typeface="Arial" panose="020B0604020202020204" pitchFamily="34" charset="0"/>
              <a:buChar char="•"/>
            </a:pPr>
            <a:r>
              <a:rPr lang="en-US" sz="2400" dirty="0"/>
              <a:t>Scalability and Performance</a:t>
            </a:r>
          </a:p>
          <a:p>
            <a:pPr marL="342900" lvl="0" indent="-342900">
              <a:buFont typeface="Arial" panose="020B0604020202020204" pitchFamily="34" charset="0"/>
              <a:buChar char="•"/>
            </a:pPr>
            <a:r>
              <a:rPr lang="en-US" sz="2400" dirty="0"/>
              <a:t>Accessibility and Inclusivity</a:t>
            </a:r>
          </a:p>
        </p:txBody>
      </p:sp>
      <p:sp>
        <p:nvSpPr>
          <p:cNvPr id="7" name="Rectangle 6"/>
          <p:cNvSpPr/>
          <p:nvPr/>
        </p:nvSpPr>
        <p:spPr>
          <a:xfrm>
            <a:off x="2895600" y="6453499"/>
            <a:ext cx="6224461" cy="369332"/>
          </a:xfrm>
          <a:prstGeom prst="rect">
            <a:avLst/>
          </a:prstGeom>
        </p:spPr>
        <p:txBody>
          <a:bodyPr wrap="none">
            <a:spAutoFit/>
          </a:bodyPr>
          <a:lstStyle/>
          <a:p>
            <a:r>
              <a:rPr lang="en-US" b="1" dirty="0"/>
              <a:t>IT20648268</a:t>
            </a:r>
            <a:r>
              <a:rPr lang="en-US" dirty="0"/>
              <a:t>   |   DAMINDU THIMESHA  |   TMP-2023-24-133</a:t>
            </a:r>
          </a:p>
        </p:txBody>
      </p:sp>
    </p:spTree>
    <p:extLst>
      <p:ext uri="{BB962C8B-B14F-4D97-AF65-F5344CB8AC3E}">
        <p14:creationId xmlns:p14="http://schemas.microsoft.com/office/powerpoint/2010/main" val="160765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000"/>
            <a:lum/>
          </a:blip>
          <a:srcRect/>
          <a:stretch>
            <a:fillRect l="3000" t="-48000" b="-50000"/>
          </a:stretch>
        </a:blipFill>
        <a:effectLst/>
      </p:bgPr>
    </p:bg>
    <p:spTree>
      <p:nvGrpSpPr>
        <p:cNvPr id="1" name=""/>
        <p:cNvGrpSpPr/>
        <p:nvPr/>
      </p:nvGrpSpPr>
      <p:grpSpPr>
        <a:xfrm>
          <a:off x="0" y="0"/>
          <a:ext cx="0" cy="0"/>
          <a:chOff x="0" y="0"/>
          <a:chExt cx="0" cy="0"/>
        </a:xfrm>
      </p:grpSpPr>
      <p:sp>
        <p:nvSpPr>
          <p:cNvPr id="2" name="Rectangle 1"/>
          <p:cNvSpPr/>
          <p:nvPr/>
        </p:nvSpPr>
        <p:spPr>
          <a:xfrm>
            <a:off x="0" y="0"/>
            <a:ext cx="6248400" cy="68808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4976" y="567805"/>
            <a:ext cx="4971617" cy="830997"/>
          </a:xfrm>
          <a:prstGeom prst="rect">
            <a:avLst/>
          </a:prstGeom>
          <a:noFill/>
        </p:spPr>
        <p:txBody>
          <a:bodyPr wrap="none" rtlCol="0">
            <a:spAutoFit/>
          </a:bodyPr>
          <a:lstStyle/>
          <a:p>
            <a:r>
              <a:rPr lang="en-GB" sz="4800" b="1" dirty="0">
                <a:solidFill>
                  <a:schemeClr val="bg1"/>
                </a:solidFill>
              </a:rPr>
              <a:t>MAIN OBJECTIVE</a:t>
            </a:r>
            <a:endParaRPr lang="en-US" sz="4800" b="1" dirty="0">
              <a:solidFill>
                <a:schemeClr val="bg1"/>
              </a:solidFill>
            </a:endParaRPr>
          </a:p>
        </p:txBody>
      </p:sp>
      <p:sp>
        <p:nvSpPr>
          <p:cNvPr id="5" name="TextBox 4"/>
          <p:cNvSpPr txBox="1"/>
          <p:nvPr/>
        </p:nvSpPr>
        <p:spPr>
          <a:xfrm>
            <a:off x="464976" y="1524000"/>
            <a:ext cx="5097624" cy="5262979"/>
          </a:xfrm>
          <a:prstGeom prst="rect">
            <a:avLst/>
          </a:prstGeom>
          <a:noFill/>
        </p:spPr>
        <p:txBody>
          <a:bodyPr wrap="square" rtlCol="0">
            <a:spAutoFit/>
          </a:bodyPr>
          <a:lstStyle/>
          <a:p>
            <a:r>
              <a:rPr lang="en-GB" sz="2400" dirty="0"/>
              <a:t>The use of mobile phones has become very popular in the developing world. There are currently </a:t>
            </a:r>
            <a:r>
              <a:rPr lang="en-GB" sz="2400" dirty="0">
                <a:solidFill>
                  <a:srgbClr val="FF0000"/>
                </a:solidFill>
              </a:rPr>
              <a:t>7.33 billion </a:t>
            </a:r>
            <a:r>
              <a:rPr lang="en-GB" sz="2400" dirty="0"/>
              <a:t>mobile phone users in the world. Therefore, we decided to find a solution to the problems caused by the breakdown of relationships using new technology. Accordingly, our hope is to create a new mobile phone application using AI technology for identify and improve their relationship.</a:t>
            </a:r>
            <a:endParaRPr lang="en-US" sz="2400" dirty="0"/>
          </a:p>
          <a:p>
            <a:endParaRPr lang="en-US" sz="2400" dirty="0"/>
          </a:p>
        </p:txBody>
      </p:sp>
      <p:sp>
        <p:nvSpPr>
          <p:cNvPr id="6" name="TextBox 5"/>
          <p:cNvSpPr txBox="1"/>
          <p:nvPr/>
        </p:nvSpPr>
        <p:spPr>
          <a:xfrm>
            <a:off x="6713376" y="660137"/>
            <a:ext cx="3559308" cy="646331"/>
          </a:xfrm>
          <a:prstGeom prst="rect">
            <a:avLst/>
          </a:prstGeom>
          <a:noFill/>
        </p:spPr>
        <p:txBody>
          <a:bodyPr wrap="none" rtlCol="0">
            <a:spAutoFit/>
          </a:bodyPr>
          <a:lstStyle/>
          <a:p>
            <a:r>
              <a:rPr lang="en-GB" sz="3600" b="1" dirty="0"/>
              <a:t>SUB OBJECTIVE </a:t>
            </a:r>
            <a:endParaRPr lang="en-US" sz="3600" b="1" dirty="0"/>
          </a:p>
        </p:txBody>
      </p:sp>
      <p:sp>
        <p:nvSpPr>
          <p:cNvPr id="7" name="TextBox 6"/>
          <p:cNvSpPr txBox="1"/>
          <p:nvPr/>
        </p:nvSpPr>
        <p:spPr>
          <a:xfrm>
            <a:off x="6400800" y="1524000"/>
            <a:ext cx="5281127" cy="5509200"/>
          </a:xfrm>
          <a:prstGeom prst="rect">
            <a:avLst/>
          </a:prstGeom>
          <a:noFill/>
        </p:spPr>
        <p:txBody>
          <a:bodyPr wrap="square" rtlCol="0">
            <a:spAutoFit/>
          </a:bodyPr>
          <a:lstStyle/>
          <a:p>
            <a:r>
              <a:rPr lang="en-GB" sz="2800" dirty="0"/>
              <a:t>01 </a:t>
            </a:r>
            <a:r>
              <a:rPr lang="en-GB" sz="2400" b="1" dirty="0"/>
              <a:t>- </a:t>
            </a:r>
            <a:r>
              <a:rPr lang="en-GB" sz="2400" dirty="0"/>
              <a:t>Enhancing Emotion Recognition through Image-based Art Therapy for Relationship Breakdown Recovery</a:t>
            </a:r>
            <a:endParaRPr lang="en-US" sz="2400" dirty="0"/>
          </a:p>
          <a:p>
            <a:endParaRPr lang="en-GB" sz="2400" dirty="0"/>
          </a:p>
          <a:p>
            <a:r>
              <a:rPr lang="en-GB" sz="2800" dirty="0"/>
              <a:t>02 </a:t>
            </a:r>
            <a:r>
              <a:rPr lang="en-GB" sz="2400" b="1" dirty="0"/>
              <a:t>- </a:t>
            </a:r>
            <a:r>
              <a:rPr lang="en-US" sz="2400" dirty="0"/>
              <a:t>Sentiment Analysis Implementation</a:t>
            </a:r>
          </a:p>
          <a:p>
            <a:endParaRPr lang="en-GB" sz="2400" dirty="0"/>
          </a:p>
          <a:p>
            <a:r>
              <a:rPr lang="en-GB" sz="2800" dirty="0"/>
              <a:t>03 </a:t>
            </a:r>
            <a:r>
              <a:rPr lang="en-GB" sz="2400" b="1" dirty="0"/>
              <a:t>- </a:t>
            </a:r>
            <a:r>
              <a:rPr lang="en-GB" sz="2400" dirty="0"/>
              <a:t>User Testing and Ethical Considerations</a:t>
            </a:r>
          </a:p>
          <a:p>
            <a:endParaRPr lang="en-GB" sz="2400" dirty="0"/>
          </a:p>
          <a:p>
            <a:r>
              <a:rPr lang="en-GB" sz="2800" dirty="0"/>
              <a:t>04 </a:t>
            </a:r>
            <a:r>
              <a:rPr lang="en-GB" sz="2400" b="1" dirty="0"/>
              <a:t>- </a:t>
            </a:r>
            <a:r>
              <a:rPr lang="en-US" sz="2400" dirty="0"/>
              <a:t>AI Powered AR/VR Character</a:t>
            </a:r>
            <a:endParaRPr lang="en-US" sz="2400" dirty="0">
              <a:latin typeface="Helvetica Inserat LT Std" panose="020B0806030702050204" pitchFamily="34" charset="0"/>
            </a:endParaRPr>
          </a:p>
          <a:p>
            <a:r>
              <a:rPr lang="en-GB" sz="2400" b="1" dirty="0"/>
              <a:t> </a:t>
            </a:r>
          </a:p>
          <a:p>
            <a:endParaRPr lang="en-US" sz="2400" dirty="0"/>
          </a:p>
          <a:p>
            <a:endParaRPr lang="en-US" sz="2400" dirty="0"/>
          </a:p>
        </p:txBody>
      </p:sp>
    </p:spTree>
    <p:extLst>
      <p:ext uri="{BB962C8B-B14F-4D97-AF65-F5344CB8AC3E}">
        <p14:creationId xmlns:p14="http://schemas.microsoft.com/office/powerpoint/2010/main" val="818462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457200"/>
            <a:ext cx="6127640" cy="646331"/>
          </a:xfrm>
          <a:prstGeom prst="rect">
            <a:avLst/>
          </a:prstGeom>
          <a:noFill/>
        </p:spPr>
        <p:txBody>
          <a:bodyPr wrap="none" rtlCol="0">
            <a:spAutoFit/>
          </a:bodyPr>
          <a:lstStyle/>
          <a:p>
            <a:r>
              <a:rPr lang="en-GB" sz="3600" b="1" dirty="0"/>
              <a:t>WORK BRAKEDOWN CHART</a:t>
            </a:r>
            <a:endParaRPr lang="en-US" sz="3600" b="1" dirty="0"/>
          </a:p>
        </p:txBody>
      </p:sp>
      <p:sp>
        <p:nvSpPr>
          <p:cNvPr id="3" name="Rectangle 2"/>
          <p:cNvSpPr/>
          <p:nvPr/>
        </p:nvSpPr>
        <p:spPr>
          <a:xfrm>
            <a:off x="2895600" y="6453499"/>
            <a:ext cx="6224461" cy="369332"/>
          </a:xfrm>
          <a:prstGeom prst="rect">
            <a:avLst/>
          </a:prstGeom>
        </p:spPr>
        <p:txBody>
          <a:bodyPr wrap="none">
            <a:spAutoFit/>
          </a:bodyPr>
          <a:lstStyle/>
          <a:p>
            <a:r>
              <a:rPr lang="en-US" b="1" dirty="0"/>
              <a:t>IT20648268</a:t>
            </a:r>
            <a:r>
              <a:rPr lang="en-US" dirty="0"/>
              <a:t>   |   DAMINDU THIMESHA  |   TMP-2023-24-133</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927645"/>
            <a:ext cx="10439400" cy="5525854"/>
          </a:xfrm>
          <a:prstGeom prst="rect">
            <a:avLst/>
          </a:prstGeom>
        </p:spPr>
      </p:pic>
    </p:spTree>
    <p:extLst>
      <p:ext uri="{BB962C8B-B14F-4D97-AF65-F5344CB8AC3E}">
        <p14:creationId xmlns:p14="http://schemas.microsoft.com/office/powerpoint/2010/main" val="4246573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457200"/>
            <a:ext cx="6701706" cy="646331"/>
          </a:xfrm>
          <a:prstGeom prst="rect">
            <a:avLst/>
          </a:prstGeom>
          <a:noFill/>
        </p:spPr>
        <p:txBody>
          <a:bodyPr wrap="none" rtlCol="0">
            <a:spAutoFit/>
          </a:bodyPr>
          <a:lstStyle/>
          <a:p>
            <a:r>
              <a:rPr lang="en-GB" sz="3600" b="1" dirty="0"/>
              <a:t>COMPLETION OF THE PROJECT</a:t>
            </a:r>
            <a:endParaRPr lang="en-US" sz="3600" b="1" dirty="0"/>
          </a:p>
        </p:txBody>
      </p:sp>
      <p:sp>
        <p:nvSpPr>
          <p:cNvPr id="3" name="Rectangle 2"/>
          <p:cNvSpPr/>
          <p:nvPr/>
        </p:nvSpPr>
        <p:spPr>
          <a:xfrm>
            <a:off x="2895600" y="6453499"/>
            <a:ext cx="6224461" cy="369332"/>
          </a:xfrm>
          <a:prstGeom prst="rect">
            <a:avLst/>
          </a:prstGeom>
        </p:spPr>
        <p:txBody>
          <a:bodyPr wrap="none">
            <a:spAutoFit/>
          </a:bodyPr>
          <a:lstStyle/>
          <a:p>
            <a:r>
              <a:rPr lang="en-US" b="1" dirty="0"/>
              <a:t>IT20648268</a:t>
            </a:r>
            <a:r>
              <a:rPr lang="en-US" dirty="0"/>
              <a:t>   |   DAMINDU THIMESHA  |   TMP-2023-24-133</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00" y="990600"/>
            <a:ext cx="10761669" cy="5294140"/>
          </a:xfrm>
          <a:prstGeom prst="rect">
            <a:avLst/>
          </a:prstGeom>
        </p:spPr>
      </p:pic>
    </p:spTree>
    <p:extLst>
      <p:ext uri="{BB962C8B-B14F-4D97-AF65-F5344CB8AC3E}">
        <p14:creationId xmlns:p14="http://schemas.microsoft.com/office/powerpoint/2010/main" val="1769381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3457"/>
            <a:ext cx="12192000" cy="5233543"/>
          </a:xfrm>
          <a:prstGeom prst="rect">
            <a:avLst/>
          </a:prstGeom>
        </p:spPr>
      </p:pic>
      <p:sp>
        <p:nvSpPr>
          <p:cNvPr id="5" name="TextBox 4"/>
          <p:cNvSpPr txBox="1"/>
          <p:nvPr/>
        </p:nvSpPr>
        <p:spPr>
          <a:xfrm>
            <a:off x="13447" y="311162"/>
            <a:ext cx="4829014" cy="923330"/>
          </a:xfrm>
          <a:prstGeom prst="rect">
            <a:avLst/>
          </a:prstGeom>
          <a:noFill/>
        </p:spPr>
        <p:txBody>
          <a:bodyPr wrap="none" rtlCol="0">
            <a:spAutoFit/>
          </a:bodyPr>
          <a:lstStyle/>
          <a:p>
            <a:r>
              <a:rPr lang="en-GB" sz="5400" b="1" dirty="0"/>
              <a:t>GRANT CHART</a:t>
            </a:r>
            <a:endParaRPr lang="en-US" sz="5400" b="1" dirty="0"/>
          </a:p>
        </p:txBody>
      </p:sp>
    </p:spTree>
    <p:extLst>
      <p:ext uri="{BB962C8B-B14F-4D97-AF65-F5344CB8AC3E}">
        <p14:creationId xmlns:p14="http://schemas.microsoft.com/office/powerpoint/2010/main" val="2238268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9000"/>
            <a:lum/>
          </a:blip>
          <a:srcRect/>
          <a:stretch>
            <a:fillRect t="-2000" b="-2000"/>
          </a:stretch>
        </a:blipFill>
        <a:effectLst/>
      </p:bgPr>
    </p:bg>
    <p:spTree>
      <p:nvGrpSpPr>
        <p:cNvPr id="1" name=""/>
        <p:cNvGrpSpPr/>
        <p:nvPr/>
      </p:nvGrpSpPr>
      <p:grpSpPr>
        <a:xfrm>
          <a:off x="0" y="0"/>
          <a:ext cx="0" cy="0"/>
          <a:chOff x="0" y="0"/>
          <a:chExt cx="0" cy="0"/>
        </a:xfrm>
      </p:grpSpPr>
      <p:sp>
        <p:nvSpPr>
          <p:cNvPr id="4" name="TextBox 3"/>
          <p:cNvSpPr txBox="1"/>
          <p:nvPr/>
        </p:nvSpPr>
        <p:spPr>
          <a:xfrm>
            <a:off x="381000" y="304800"/>
            <a:ext cx="2880917" cy="923330"/>
          </a:xfrm>
          <a:prstGeom prst="rect">
            <a:avLst/>
          </a:prstGeom>
          <a:noFill/>
        </p:spPr>
        <p:txBody>
          <a:bodyPr wrap="none" rtlCol="0">
            <a:spAutoFit/>
          </a:bodyPr>
          <a:lstStyle/>
          <a:p>
            <a:r>
              <a:rPr lang="en-GB" sz="5400" b="1" dirty="0"/>
              <a:t>BUDGET</a:t>
            </a:r>
            <a:endParaRPr lang="en-US" sz="5400" b="1" dirty="0"/>
          </a:p>
        </p:txBody>
      </p:sp>
      <p:graphicFrame>
        <p:nvGraphicFramePr>
          <p:cNvPr id="6" name="Table 5"/>
          <p:cNvGraphicFramePr>
            <a:graphicFrameLocks noGrp="1"/>
          </p:cNvGraphicFramePr>
          <p:nvPr>
            <p:extLst>
              <p:ext uri="{D42A27DB-BD31-4B8C-83A1-F6EECF244321}">
                <p14:modId xmlns:p14="http://schemas.microsoft.com/office/powerpoint/2010/main" val="1517690487"/>
              </p:ext>
            </p:extLst>
          </p:nvPr>
        </p:nvGraphicFramePr>
        <p:xfrm>
          <a:off x="1219200" y="1600200"/>
          <a:ext cx="9829800" cy="4343400"/>
        </p:xfrm>
        <a:graphic>
          <a:graphicData uri="http://schemas.openxmlformats.org/drawingml/2006/table">
            <a:tbl>
              <a:tblPr firstCol="1">
                <a:tableStyleId>{073A0DAA-6AF3-43AB-8588-CEC1D06C72B9}</a:tableStyleId>
              </a:tblPr>
              <a:tblGrid>
                <a:gridCol w="4914900">
                  <a:extLst>
                    <a:ext uri="{9D8B030D-6E8A-4147-A177-3AD203B41FA5}">
                      <a16:colId xmlns:a16="http://schemas.microsoft.com/office/drawing/2014/main" val="20000"/>
                    </a:ext>
                  </a:extLst>
                </a:gridCol>
                <a:gridCol w="4914900">
                  <a:extLst>
                    <a:ext uri="{9D8B030D-6E8A-4147-A177-3AD203B41FA5}">
                      <a16:colId xmlns:a16="http://schemas.microsoft.com/office/drawing/2014/main" val="20001"/>
                    </a:ext>
                  </a:extLst>
                </a:gridCol>
              </a:tblGrid>
              <a:tr h="856941">
                <a:tc>
                  <a:txBody>
                    <a:bodyPr/>
                    <a:lstStyle/>
                    <a:p>
                      <a:r>
                        <a:rPr lang="en-GB" dirty="0"/>
                        <a:t>Travelling cost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Rs. 8000</a:t>
                      </a:r>
                    </a:p>
                  </a:txBody>
                  <a:tcPr/>
                </a:tc>
                <a:extLst>
                  <a:ext uri="{0D108BD9-81ED-4DB2-BD59-A6C34878D82A}">
                    <a16:rowId xmlns:a16="http://schemas.microsoft.com/office/drawing/2014/main" val="10000"/>
                  </a:ext>
                </a:extLst>
              </a:tr>
              <a:tr h="856941">
                <a:tc>
                  <a:txBody>
                    <a:bodyPr/>
                    <a:lstStyle/>
                    <a:p>
                      <a:r>
                        <a:rPr lang="en-GB" dirty="0"/>
                        <a:t>Hosting Charges - Play store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Rs. 5000</a:t>
                      </a:r>
                    </a:p>
                  </a:txBody>
                  <a:tcPr/>
                </a:tc>
                <a:extLst>
                  <a:ext uri="{0D108BD9-81ED-4DB2-BD59-A6C34878D82A}">
                    <a16:rowId xmlns:a16="http://schemas.microsoft.com/office/drawing/2014/main" val="10001"/>
                  </a:ext>
                </a:extLst>
              </a:tr>
              <a:tr h="856941">
                <a:tc>
                  <a:txBody>
                    <a:bodyPr/>
                    <a:lstStyle/>
                    <a:p>
                      <a:r>
                        <a:rPr lang="en-GB" dirty="0"/>
                        <a:t>Cloud service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Rs. 6000</a:t>
                      </a:r>
                    </a:p>
                  </a:txBody>
                  <a:tcPr/>
                </a:tc>
                <a:extLst>
                  <a:ext uri="{0D108BD9-81ED-4DB2-BD59-A6C34878D82A}">
                    <a16:rowId xmlns:a16="http://schemas.microsoft.com/office/drawing/2014/main" val="10002"/>
                  </a:ext>
                </a:extLst>
              </a:tr>
              <a:tr h="856941">
                <a:tc>
                  <a:txBody>
                    <a:bodyPr/>
                    <a:lstStyle/>
                    <a:p>
                      <a:r>
                        <a:rPr lang="en-GB" dirty="0"/>
                        <a:t>Internet charges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Rs. 5000</a:t>
                      </a:r>
                    </a:p>
                  </a:txBody>
                  <a:tcPr/>
                </a:tc>
                <a:extLst>
                  <a:ext uri="{0D108BD9-81ED-4DB2-BD59-A6C34878D82A}">
                    <a16:rowId xmlns:a16="http://schemas.microsoft.com/office/drawing/2014/main" val="10003"/>
                  </a:ext>
                </a:extLst>
              </a:tr>
              <a:tr h="9156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a:t>Total      </a:t>
                      </a:r>
                      <a:r>
                        <a:rPr lang="en-GB" dirty="0"/>
                        <a: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 Rs. 24 000</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00007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9120" y="349359"/>
            <a:ext cx="7802880" cy="6501384"/>
          </a:xfrm>
          <a:prstGeom prst="rect">
            <a:avLst/>
          </a:prstGeom>
        </p:spPr>
      </p:pic>
      <p:sp>
        <p:nvSpPr>
          <p:cNvPr id="4" name="TextBox 3"/>
          <p:cNvSpPr txBox="1"/>
          <p:nvPr/>
        </p:nvSpPr>
        <p:spPr>
          <a:xfrm>
            <a:off x="177800" y="304800"/>
            <a:ext cx="4868833" cy="646331"/>
          </a:xfrm>
          <a:prstGeom prst="rect">
            <a:avLst/>
          </a:prstGeom>
          <a:noFill/>
        </p:spPr>
        <p:txBody>
          <a:bodyPr wrap="none" rtlCol="0">
            <a:spAutoFit/>
          </a:bodyPr>
          <a:lstStyle/>
          <a:p>
            <a:r>
              <a:rPr lang="en-GB" sz="3600" b="1" dirty="0"/>
              <a:t>COMMERCIALIZATION</a:t>
            </a:r>
            <a:endParaRPr lang="en-US" sz="3600" b="1" dirty="0"/>
          </a:p>
        </p:txBody>
      </p:sp>
      <p:sp>
        <p:nvSpPr>
          <p:cNvPr id="2" name="TextBox 1"/>
          <p:cNvSpPr txBox="1"/>
          <p:nvPr/>
        </p:nvSpPr>
        <p:spPr>
          <a:xfrm>
            <a:off x="1503332" y="1066800"/>
            <a:ext cx="7488267" cy="5262979"/>
          </a:xfrm>
          <a:prstGeom prst="rect">
            <a:avLst/>
          </a:prstGeom>
          <a:noFill/>
        </p:spPr>
        <p:txBody>
          <a:bodyPr wrap="square" rtlCol="0">
            <a:spAutoFit/>
          </a:bodyPr>
          <a:lstStyle/>
          <a:p>
            <a:r>
              <a:rPr lang="en-GB" sz="2400" b="1" dirty="0"/>
              <a:t>Target Audience</a:t>
            </a:r>
            <a:r>
              <a:rPr lang="en-GB" sz="2400" dirty="0"/>
              <a:t>- Stakeholders Those who broke up</a:t>
            </a:r>
          </a:p>
          <a:p>
            <a:r>
              <a:rPr lang="en-GB" sz="2400" b="1" dirty="0"/>
              <a:t>Version</a:t>
            </a:r>
          </a:p>
          <a:p>
            <a:r>
              <a:rPr lang="en-GB" sz="2400" dirty="0"/>
              <a:t>Commodity Version:          </a:t>
            </a:r>
          </a:p>
          <a:p>
            <a:r>
              <a:rPr lang="en-GB" sz="2400" dirty="0"/>
              <a:t>	 Identification of emotion            </a:t>
            </a:r>
          </a:p>
          <a:p>
            <a:r>
              <a:rPr lang="en-GB" sz="2400" dirty="0"/>
              <a:t>	 Relation build up tracking system           </a:t>
            </a:r>
          </a:p>
          <a:p>
            <a:r>
              <a:rPr lang="en-GB" sz="2400" dirty="0"/>
              <a:t> 	 Real time notifications</a:t>
            </a:r>
          </a:p>
          <a:p>
            <a:r>
              <a:rPr lang="en-GB" sz="2400" dirty="0"/>
              <a:t>Premium Version:</a:t>
            </a:r>
          </a:p>
          <a:p>
            <a:r>
              <a:rPr lang="en-GB" sz="2400" dirty="0"/>
              <a:t>	  Can Enable AR Character          </a:t>
            </a:r>
          </a:p>
          <a:p>
            <a:r>
              <a:rPr lang="en-GB" sz="2400" dirty="0"/>
              <a:t> 	  Severity level of tracking system          </a:t>
            </a:r>
          </a:p>
          <a:p>
            <a:r>
              <a:rPr lang="en-GB" sz="2400" dirty="0"/>
              <a:t>  	  Severity level of councillor and other tips</a:t>
            </a:r>
          </a:p>
          <a:p>
            <a:endParaRPr lang="en-GB" sz="2400" dirty="0"/>
          </a:p>
          <a:p>
            <a:r>
              <a:rPr lang="en-GB" sz="2400" b="1" dirty="0"/>
              <a:t>Marketing plan            </a:t>
            </a:r>
          </a:p>
          <a:p>
            <a:r>
              <a:rPr lang="en-GB" sz="2400" dirty="0"/>
              <a:t>	There is no limit in age for users         </a:t>
            </a:r>
          </a:p>
          <a:p>
            <a:r>
              <a:rPr lang="en-GB" sz="2400" dirty="0"/>
              <a:t>   	No need to advanced  knowledge in technology</a:t>
            </a:r>
            <a:endParaRPr lang="en-US" sz="2400" dirty="0"/>
          </a:p>
        </p:txBody>
      </p:sp>
    </p:spTree>
    <p:extLst>
      <p:ext uri="{BB962C8B-B14F-4D97-AF65-F5344CB8AC3E}">
        <p14:creationId xmlns:p14="http://schemas.microsoft.com/office/powerpoint/2010/main" val="3018179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52400" y="228600"/>
            <a:ext cx="2932213" cy="646331"/>
          </a:xfrm>
          <a:prstGeom prst="rect">
            <a:avLst/>
          </a:prstGeom>
          <a:noFill/>
        </p:spPr>
        <p:txBody>
          <a:bodyPr wrap="none" rtlCol="0">
            <a:spAutoFit/>
          </a:bodyPr>
          <a:lstStyle/>
          <a:p>
            <a:r>
              <a:rPr lang="en-GB" sz="3600" b="1" dirty="0"/>
              <a:t>REFERENCES</a:t>
            </a:r>
            <a:endParaRPr lang="en-US" sz="3600" b="1" dirty="0"/>
          </a:p>
        </p:txBody>
      </p:sp>
      <p:sp>
        <p:nvSpPr>
          <p:cNvPr id="2" name="TextBox 1"/>
          <p:cNvSpPr txBox="1"/>
          <p:nvPr/>
        </p:nvSpPr>
        <p:spPr>
          <a:xfrm>
            <a:off x="457200" y="1524000"/>
            <a:ext cx="7347332" cy="2308324"/>
          </a:xfrm>
          <a:prstGeom prst="rect">
            <a:avLst/>
          </a:prstGeom>
          <a:noFill/>
        </p:spPr>
        <p:txBody>
          <a:bodyPr wrap="none" rtlCol="0">
            <a:spAutoFit/>
          </a:bodyPr>
          <a:lstStyle/>
          <a:p>
            <a:r>
              <a:rPr lang="en-GB" dirty="0"/>
              <a:t>W. </a:t>
            </a:r>
            <a:r>
              <a:rPr lang="en-GB" dirty="0" err="1"/>
              <a:t>Medhat</a:t>
            </a:r>
            <a:r>
              <a:rPr lang="en-GB" i="1" dirty="0"/>
              <a:t> et </a:t>
            </a:r>
            <a:r>
              <a:rPr lang="en-GB" i="1" dirty="0" err="1"/>
              <a:t>al.</a:t>
            </a:r>
            <a:r>
              <a:rPr lang="en-GB" dirty="0" err="1">
                <a:hlinkClick r:id="rId2"/>
              </a:rPr>
              <a:t>Sentiment</a:t>
            </a:r>
            <a:r>
              <a:rPr lang="en-GB" dirty="0">
                <a:hlinkClick r:id="rId2"/>
              </a:rPr>
              <a:t> analysis algorithms and applications: A survey</a:t>
            </a:r>
            <a:endParaRPr lang="en-GB" dirty="0"/>
          </a:p>
          <a:p>
            <a:r>
              <a:rPr lang="en-GB" dirty="0"/>
              <a:t>Ain Shams Engineering Journal</a:t>
            </a:r>
          </a:p>
          <a:p>
            <a:r>
              <a:rPr lang="en-GB" dirty="0"/>
              <a:t>(2014)</a:t>
            </a:r>
          </a:p>
          <a:p>
            <a:endParaRPr lang="en-GB" dirty="0"/>
          </a:p>
          <a:p>
            <a:r>
              <a:rPr lang="en-GB" dirty="0">
                <a:hlinkClick r:id="rId3"/>
              </a:rPr>
              <a:t>https://ijcrt.org/papers/IJCRT2106002.pdf</a:t>
            </a:r>
            <a:endParaRPr lang="en-GB" dirty="0"/>
          </a:p>
          <a:p>
            <a:endParaRPr lang="en-GB" dirty="0"/>
          </a:p>
          <a:p>
            <a:endParaRPr lang="en-GB" dirty="0"/>
          </a:p>
          <a:p>
            <a:endParaRPr lang="en-US" dirty="0"/>
          </a:p>
        </p:txBody>
      </p:sp>
    </p:spTree>
    <p:extLst>
      <p:ext uri="{BB962C8B-B14F-4D97-AF65-F5344CB8AC3E}">
        <p14:creationId xmlns:p14="http://schemas.microsoft.com/office/powerpoint/2010/main" val="3030203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3169109" y="838200"/>
            <a:ext cx="5853782" cy="1323439"/>
          </a:xfrm>
          <a:prstGeom prst="rect">
            <a:avLst/>
          </a:prstGeom>
          <a:noFill/>
        </p:spPr>
        <p:txBody>
          <a:bodyPr wrap="none" rtlCol="0">
            <a:spAutoFit/>
          </a:bodyPr>
          <a:lstStyle/>
          <a:p>
            <a:r>
              <a:rPr lang="en-GB" sz="8000" b="1" dirty="0"/>
              <a:t>THANK YOU</a:t>
            </a:r>
            <a:endParaRPr lang="en-US" sz="8000" b="1" dirty="0"/>
          </a:p>
        </p:txBody>
      </p:sp>
    </p:spTree>
    <p:extLst>
      <p:ext uri="{BB962C8B-B14F-4D97-AF65-F5344CB8AC3E}">
        <p14:creationId xmlns:p14="http://schemas.microsoft.com/office/powerpoint/2010/main" val="328331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457200" y="381000"/>
            <a:ext cx="6138091" cy="646331"/>
          </a:xfrm>
          <a:prstGeom prst="rect">
            <a:avLst/>
          </a:prstGeom>
          <a:noFill/>
        </p:spPr>
        <p:txBody>
          <a:bodyPr wrap="none" rtlCol="0">
            <a:spAutoFit/>
          </a:bodyPr>
          <a:lstStyle/>
          <a:p>
            <a:r>
              <a:rPr lang="en-GB" sz="3600" b="1" dirty="0"/>
              <a:t>OVERALL SYSTEM DIAGRAM</a:t>
            </a:r>
            <a:endParaRPr lang="en-US" sz="3600" b="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371600"/>
            <a:ext cx="10511118" cy="5105400"/>
          </a:xfrm>
          <a:prstGeom prst="rect">
            <a:avLst/>
          </a:prstGeom>
        </p:spPr>
      </p:pic>
    </p:spTree>
    <p:extLst>
      <p:ext uri="{BB962C8B-B14F-4D97-AF65-F5344CB8AC3E}">
        <p14:creationId xmlns:p14="http://schemas.microsoft.com/office/powerpoint/2010/main" val="158844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6" name="TextBox 15"/>
          <p:cNvSpPr txBox="1"/>
          <p:nvPr/>
        </p:nvSpPr>
        <p:spPr>
          <a:xfrm>
            <a:off x="172297" y="5384201"/>
            <a:ext cx="9037169" cy="1754326"/>
          </a:xfrm>
          <a:prstGeom prst="rect">
            <a:avLst/>
          </a:prstGeom>
          <a:noFill/>
        </p:spPr>
        <p:txBody>
          <a:bodyPr wrap="square" rtlCol="0">
            <a:spAutoFit/>
          </a:bodyPr>
          <a:lstStyle/>
          <a:p>
            <a:r>
              <a:rPr lang="en-GB" sz="5400" b="1" dirty="0"/>
              <a:t>AYESH </a:t>
            </a:r>
            <a:r>
              <a:rPr lang="en-GB" sz="2800" dirty="0"/>
              <a:t>BATADUWAARACHCHI</a:t>
            </a:r>
            <a:endParaRPr lang="en-GB" sz="2000" dirty="0"/>
          </a:p>
          <a:p>
            <a:r>
              <a:rPr lang="en-GB" sz="5400" b="1" dirty="0"/>
              <a:t> </a:t>
            </a:r>
            <a:r>
              <a:rPr lang="en-GB" sz="5400" dirty="0"/>
              <a:t> </a:t>
            </a:r>
          </a:p>
        </p:txBody>
      </p:sp>
      <p:sp>
        <p:nvSpPr>
          <p:cNvPr id="17" name="TextBox 16"/>
          <p:cNvSpPr txBox="1"/>
          <p:nvPr/>
        </p:nvSpPr>
        <p:spPr>
          <a:xfrm>
            <a:off x="191086" y="6099407"/>
            <a:ext cx="3126690" cy="646331"/>
          </a:xfrm>
          <a:prstGeom prst="rect">
            <a:avLst/>
          </a:prstGeom>
          <a:noFill/>
        </p:spPr>
        <p:txBody>
          <a:bodyPr wrap="none" rtlCol="0">
            <a:spAutoFit/>
          </a:bodyPr>
          <a:lstStyle/>
          <a:p>
            <a:r>
              <a:rPr lang="en-GB" dirty="0"/>
              <a:t>INFORMATION TECHNOLOGY</a:t>
            </a:r>
            <a:endParaRPr lang="en-US" dirty="0"/>
          </a:p>
          <a:p>
            <a:endParaRPr lang="en-US" dirty="0"/>
          </a:p>
        </p:txBody>
      </p:sp>
      <p:sp>
        <p:nvSpPr>
          <p:cNvPr id="14" name="Freeform 13"/>
          <p:cNvSpPr/>
          <p:nvPr/>
        </p:nvSpPr>
        <p:spPr>
          <a:xfrm>
            <a:off x="4856486" y="0"/>
            <a:ext cx="7335514" cy="6858000"/>
          </a:xfrm>
          <a:custGeom>
            <a:avLst/>
            <a:gdLst>
              <a:gd name="connsiteX0" fmla="*/ 3392241 w 7335514"/>
              <a:gd name="connsiteY0" fmla="*/ 0 h 6857999"/>
              <a:gd name="connsiteX1" fmla="*/ 7335514 w 7335514"/>
              <a:gd name="connsiteY1" fmla="*/ 0 h 6857999"/>
              <a:gd name="connsiteX2" fmla="*/ 7335514 w 7335514"/>
              <a:gd name="connsiteY2" fmla="*/ 6857999 h 6857999"/>
              <a:gd name="connsiteX3" fmla="*/ 2209964 w 7335514"/>
              <a:gd name="connsiteY3" fmla="*/ 6857999 h 6857999"/>
              <a:gd name="connsiteX4" fmla="*/ 429238 w 7335514"/>
              <a:gd name="connsiteY4" fmla="*/ 5308816 h 6857999"/>
              <a:gd name="connsiteX5" fmla="*/ 306711 w 7335514"/>
              <a:gd name="connsiteY5" fmla="*/ 354669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514" h="6857999">
                <a:moveTo>
                  <a:pt x="3392241" y="0"/>
                </a:moveTo>
                <a:lnTo>
                  <a:pt x="7335514" y="0"/>
                </a:lnTo>
                <a:lnTo>
                  <a:pt x="7335514" y="6857999"/>
                </a:lnTo>
                <a:lnTo>
                  <a:pt x="2209964" y="6857999"/>
                </a:lnTo>
                <a:lnTo>
                  <a:pt x="429238" y="5308816"/>
                </a:lnTo>
                <a:cubicBezTo>
                  <a:pt x="-91192" y="4856055"/>
                  <a:pt x="-146050" y="4067128"/>
                  <a:pt x="306711" y="3546698"/>
                </a:cubicBezTo>
                <a:close/>
              </a:path>
            </a:pathLst>
          </a:custGeom>
          <a:blipFill dpi="0" rotWithShape="1">
            <a:blip r:embed="rId2"/>
            <a:srcRect/>
            <a:stretch>
              <a:fillRect l="-23545" t="-10000" r="-55957" b="-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31763" y="228600"/>
            <a:ext cx="5792163" cy="2308324"/>
          </a:xfrm>
          <a:prstGeom prst="rect">
            <a:avLst/>
          </a:prstGeom>
          <a:noFill/>
        </p:spPr>
        <p:txBody>
          <a:bodyPr wrap="none" rtlCol="0">
            <a:spAutoFit/>
          </a:bodyPr>
          <a:lstStyle/>
          <a:p>
            <a:r>
              <a:rPr lang="en-US" sz="4800" b="1" dirty="0"/>
              <a:t>DESIGN AI POWERD</a:t>
            </a:r>
          </a:p>
          <a:p>
            <a:r>
              <a:rPr lang="en-US" sz="4800" b="1" dirty="0"/>
              <a:t>AR CHRACTER</a:t>
            </a:r>
            <a:endParaRPr lang="en-US" sz="4800" b="1" dirty="0">
              <a:latin typeface="Helvetica Inserat LT Std" panose="020B0806030702050204" pitchFamily="34" charset="0"/>
            </a:endParaRPr>
          </a:p>
          <a:p>
            <a:endParaRPr lang="en-US" sz="4800" dirty="0"/>
          </a:p>
        </p:txBody>
      </p:sp>
      <p:sp>
        <p:nvSpPr>
          <p:cNvPr id="8" name="TextBox 7"/>
          <p:cNvSpPr txBox="1"/>
          <p:nvPr/>
        </p:nvSpPr>
        <p:spPr>
          <a:xfrm>
            <a:off x="172297" y="5153368"/>
            <a:ext cx="1951175" cy="461665"/>
          </a:xfrm>
          <a:prstGeom prst="rect">
            <a:avLst/>
          </a:prstGeom>
          <a:noFill/>
        </p:spPr>
        <p:txBody>
          <a:bodyPr wrap="none" rtlCol="0">
            <a:spAutoFit/>
          </a:bodyPr>
          <a:lstStyle/>
          <a:p>
            <a:r>
              <a:rPr lang="en-US" sz="2400" b="1" dirty="0"/>
              <a:t>IT20647414</a:t>
            </a:r>
          </a:p>
        </p:txBody>
      </p:sp>
    </p:spTree>
    <p:extLst>
      <p:ext uri="{BB962C8B-B14F-4D97-AF65-F5344CB8AC3E}">
        <p14:creationId xmlns:p14="http://schemas.microsoft.com/office/powerpoint/2010/main" val="218140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7663" y="0"/>
            <a:ext cx="7084337" cy="6858000"/>
          </a:xfrm>
          <a:prstGeom prst="rect">
            <a:avLst/>
          </a:prstGeom>
        </p:spPr>
      </p:pic>
      <p:sp>
        <p:nvSpPr>
          <p:cNvPr id="4" name="TextBox 3"/>
          <p:cNvSpPr txBox="1"/>
          <p:nvPr/>
        </p:nvSpPr>
        <p:spPr>
          <a:xfrm>
            <a:off x="609600" y="285742"/>
            <a:ext cx="5250605" cy="923330"/>
          </a:xfrm>
          <a:prstGeom prst="rect">
            <a:avLst/>
          </a:prstGeom>
          <a:noFill/>
        </p:spPr>
        <p:txBody>
          <a:bodyPr wrap="none" rtlCol="0">
            <a:spAutoFit/>
          </a:bodyPr>
          <a:lstStyle/>
          <a:p>
            <a:r>
              <a:rPr lang="en-GB" sz="5400" b="1" dirty="0"/>
              <a:t>INTRODUCTION</a:t>
            </a:r>
            <a:endParaRPr lang="en-US" sz="5400" b="1" dirty="0"/>
          </a:p>
        </p:txBody>
      </p:sp>
      <p:sp>
        <p:nvSpPr>
          <p:cNvPr id="5" name="TextBox 4"/>
          <p:cNvSpPr txBox="1"/>
          <p:nvPr/>
        </p:nvSpPr>
        <p:spPr>
          <a:xfrm>
            <a:off x="609600" y="1447800"/>
            <a:ext cx="6629400" cy="4524315"/>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dirty="0"/>
              <a:t>Creating an AI to analyse the data entered by the user and exchange ideas according to the user's wishes. </a:t>
            </a:r>
          </a:p>
          <a:p>
            <a:endParaRPr lang="en-GB" sz="2400" dirty="0"/>
          </a:p>
          <a:p>
            <a:pPr marL="342900" indent="-342900">
              <a:buFont typeface="Arial" panose="020B0604020202020204" pitchFamily="34" charset="0"/>
              <a:buChar char="•"/>
            </a:pPr>
            <a:r>
              <a:rPr lang="en-GB" sz="2400" dirty="0"/>
              <a:t>A VR character is created according to the data of the AI ​​created above.</a:t>
            </a:r>
          </a:p>
          <a:p>
            <a:endParaRPr lang="en-GB" sz="2400" dirty="0"/>
          </a:p>
          <a:p>
            <a:pPr marL="342900" indent="-342900">
              <a:buFont typeface="Arial" panose="020B0604020202020204" pitchFamily="34" charset="0"/>
              <a:buChar char="•"/>
            </a:pPr>
            <a:r>
              <a:rPr lang="en-GB" sz="2400" dirty="0"/>
              <a:t>We train that character to communicate with user and getting much closer to the user and identify feelings.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US" sz="2400" dirty="0"/>
          </a:p>
        </p:txBody>
      </p:sp>
      <p:sp>
        <p:nvSpPr>
          <p:cNvPr id="3" name="Rectangle 2"/>
          <p:cNvSpPr/>
          <p:nvPr/>
        </p:nvSpPr>
        <p:spPr>
          <a:xfrm>
            <a:off x="2895600" y="6453499"/>
            <a:ext cx="6574620" cy="369332"/>
          </a:xfrm>
          <a:prstGeom prst="rect">
            <a:avLst/>
          </a:prstGeom>
        </p:spPr>
        <p:txBody>
          <a:bodyPr wrap="none">
            <a:spAutoFit/>
          </a:bodyPr>
          <a:lstStyle/>
          <a:p>
            <a:r>
              <a:rPr lang="en-US" b="1" dirty="0"/>
              <a:t>IT20647414</a:t>
            </a:r>
            <a:r>
              <a:rPr lang="en-US" dirty="0"/>
              <a:t>   |   BATADUWAARACHCHI A.I |   TMP-2023-24-133</a:t>
            </a:r>
          </a:p>
        </p:txBody>
      </p:sp>
    </p:spTree>
    <p:extLst>
      <p:ext uri="{BB962C8B-B14F-4D97-AF65-F5344CB8AC3E}">
        <p14:creationId xmlns:p14="http://schemas.microsoft.com/office/powerpoint/2010/main" val="337491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r="23431" b="7778"/>
          <a:stretch/>
        </p:blipFill>
        <p:spPr>
          <a:xfrm>
            <a:off x="0" y="-6927"/>
            <a:ext cx="4648200" cy="6864927"/>
          </a:xfrm>
          <a:prstGeom prst="rect">
            <a:avLst/>
          </a:prstGeom>
        </p:spPr>
      </p:pic>
      <p:sp>
        <p:nvSpPr>
          <p:cNvPr id="4" name="TextBox 3"/>
          <p:cNvSpPr txBox="1"/>
          <p:nvPr/>
        </p:nvSpPr>
        <p:spPr>
          <a:xfrm>
            <a:off x="5029200" y="381000"/>
            <a:ext cx="6908301" cy="923330"/>
          </a:xfrm>
          <a:prstGeom prst="rect">
            <a:avLst/>
          </a:prstGeom>
          <a:noFill/>
        </p:spPr>
        <p:txBody>
          <a:bodyPr wrap="none" rtlCol="0">
            <a:spAutoFit/>
          </a:bodyPr>
          <a:lstStyle/>
          <a:p>
            <a:r>
              <a:rPr lang="en-GB" sz="5400" b="1" dirty="0"/>
              <a:t>RESEARCH PROBLEM</a:t>
            </a:r>
            <a:endParaRPr lang="en-US" sz="5400" b="1" dirty="0"/>
          </a:p>
        </p:txBody>
      </p:sp>
      <p:sp>
        <p:nvSpPr>
          <p:cNvPr id="5" name="TextBox 4"/>
          <p:cNvSpPr txBox="1"/>
          <p:nvPr/>
        </p:nvSpPr>
        <p:spPr>
          <a:xfrm>
            <a:off x="4800600" y="1599834"/>
            <a:ext cx="6979298" cy="4585871"/>
          </a:xfrm>
          <a:prstGeom prst="rect">
            <a:avLst/>
          </a:prstGeom>
          <a:noFill/>
        </p:spPr>
        <p:txBody>
          <a:bodyPr wrap="square" rtlCol="0">
            <a:spAutoFit/>
          </a:bodyPr>
          <a:lstStyle/>
          <a:p>
            <a:pPr marL="342900" indent="-342900">
              <a:buFont typeface="Arial" panose="020B0604020202020204" pitchFamily="34" charset="0"/>
              <a:buChar char="•"/>
            </a:pPr>
            <a:r>
              <a:rPr lang="en-GB" sz="2400" dirty="0"/>
              <a:t>How to get user's data to give prediction from AI?</a:t>
            </a:r>
          </a:p>
          <a:p>
            <a:pPr marL="342900" indent="-342900">
              <a:buFont typeface="Arial" panose="020B0604020202020204" pitchFamily="34" charset="0"/>
              <a:buChar char="•"/>
            </a:pPr>
            <a:endParaRPr lang="en-GB" sz="2400" dirty="0"/>
          </a:p>
          <a:p>
            <a:r>
              <a:rPr lang="en-GB" sz="2000" dirty="0"/>
              <a:t>A questionnaire is created to collect data from the user and identify the need of the user properly. If the user is not able to provide data, the options provided through the app can be used.</a:t>
            </a:r>
          </a:p>
          <a:p>
            <a:endParaRPr lang="en-GB" sz="2400" dirty="0"/>
          </a:p>
          <a:p>
            <a:pPr marL="342900" indent="-342900">
              <a:buFont typeface="Arial" panose="020B0604020202020204" pitchFamily="34" charset="0"/>
              <a:buChar char="•"/>
            </a:pPr>
            <a:r>
              <a:rPr lang="en-GB" sz="2400" dirty="0"/>
              <a:t>How can AR characters more accurately build conversations with the user?</a:t>
            </a:r>
          </a:p>
          <a:p>
            <a:pPr marL="342900" indent="-342900">
              <a:buFont typeface="Arial" panose="020B0604020202020204" pitchFamily="34" charset="0"/>
              <a:buChar char="•"/>
            </a:pPr>
            <a:endParaRPr lang="en-GB" sz="2400" dirty="0"/>
          </a:p>
          <a:p>
            <a:r>
              <a:rPr lang="en-GB" sz="2000" dirty="0"/>
              <a:t>The relevant AR character is trained using a large dataset.</a:t>
            </a:r>
          </a:p>
          <a:p>
            <a:endParaRPr lang="en-GB" sz="2400" dirty="0"/>
          </a:p>
          <a:p>
            <a:endParaRPr lang="en-US" sz="2400" dirty="0"/>
          </a:p>
        </p:txBody>
      </p:sp>
      <p:sp>
        <p:nvSpPr>
          <p:cNvPr id="6" name="Rectangle 5"/>
          <p:cNvSpPr/>
          <p:nvPr/>
        </p:nvSpPr>
        <p:spPr>
          <a:xfrm>
            <a:off x="2895600" y="6453499"/>
            <a:ext cx="6574620" cy="369332"/>
          </a:xfrm>
          <a:prstGeom prst="rect">
            <a:avLst/>
          </a:prstGeom>
        </p:spPr>
        <p:txBody>
          <a:bodyPr wrap="none">
            <a:spAutoFit/>
          </a:bodyPr>
          <a:lstStyle/>
          <a:p>
            <a:r>
              <a:rPr lang="en-US" b="1" dirty="0"/>
              <a:t>IT20647414</a:t>
            </a:r>
            <a:r>
              <a:rPr lang="en-US" dirty="0"/>
              <a:t>   |   BATADUWAARACHCHI A.I |   TMP-2023-24-133</a:t>
            </a:r>
          </a:p>
        </p:txBody>
      </p:sp>
    </p:spTree>
    <p:extLst>
      <p:ext uri="{BB962C8B-B14F-4D97-AF65-F5344CB8AC3E}">
        <p14:creationId xmlns:p14="http://schemas.microsoft.com/office/powerpoint/2010/main" val="1503343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5777345" y="6927"/>
            <a:ext cx="6350000" cy="6324600"/>
          </a:xfrm>
          <a:prstGeom prst="rect">
            <a:avLst/>
          </a:prstGeom>
        </p:spPr>
      </p:pic>
      <p:sp>
        <p:nvSpPr>
          <p:cNvPr id="4" name="Rectangle 3"/>
          <p:cNvSpPr/>
          <p:nvPr/>
        </p:nvSpPr>
        <p:spPr>
          <a:xfrm>
            <a:off x="533400" y="381000"/>
            <a:ext cx="3458319" cy="646331"/>
          </a:xfrm>
          <a:prstGeom prst="rect">
            <a:avLst/>
          </a:prstGeom>
        </p:spPr>
        <p:txBody>
          <a:bodyPr wrap="none">
            <a:spAutoFit/>
          </a:bodyPr>
          <a:lstStyle/>
          <a:p>
            <a:r>
              <a:rPr lang="en-GB" sz="3600" b="1" dirty="0"/>
              <a:t>SUB OBJECTIVE</a:t>
            </a:r>
            <a:endParaRPr lang="en-US" sz="3600" b="1" dirty="0"/>
          </a:p>
        </p:txBody>
      </p:sp>
      <p:sp>
        <p:nvSpPr>
          <p:cNvPr id="5" name="TextBox 4"/>
          <p:cNvSpPr txBox="1"/>
          <p:nvPr/>
        </p:nvSpPr>
        <p:spPr>
          <a:xfrm>
            <a:off x="762000" y="1295400"/>
            <a:ext cx="10058400" cy="3785652"/>
          </a:xfrm>
          <a:prstGeom prst="rect">
            <a:avLst/>
          </a:prstGeom>
          <a:noFill/>
        </p:spPr>
        <p:txBody>
          <a:bodyPr wrap="square" rtlCol="0">
            <a:spAutoFit/>
          </a:bodyPr>
          <a:lstStyle/>
          <a:p>
            <a:endParaRPr lang="en-GB" sz="2400" dirty="0"/>
          </a:p>
          <a:p>
            <a:pPr marL="342900" indent="-342900">
              <a:buFont typeface="Arial" panose="020B0604020202020204" pitchFamily="34" charset="0"/>
              <a:buChar char="•"/>
            </a:pPr>
            <a:r>
              <a:rPr lang="en-GB" sz="2400" dirty="0"/>
              <a:t>Create a questionnaire to collect data from the user</a:t>
            </a:r>
          </a:p>
          <a:p>
            <a:endParaRPr lang="en-GB" sz="2400" dirty="0"/>
          </a:p>
          <a:p>
            <a:pPr marL="342900" indent="-342900">
              <a:buFont typeface="Arial" panose="020B0604020202020204" pitchFamily="34" charset="0"/>
              <a:buChar char="•"/>
            </a:pPr>
            <a:r>
              <a:rPr lang="en-GB" sz="2400" dirty="0"/>
              <a:t>Creating an AI that can use that data to make more accurate predictions</a:t>
            </a:r>
          </a:p>
          <a:p>
            <a:endParaRPr lang="en-GB" sz="2400" dirty="0"/>
          </a:p>
          <a:p>
            <a:pPr marL="342900" indent="-342900">
              <a:buFont typeface="Arial" panose="020B0604020202020204" pitchFamily="34" charset="0"/>
              <a:buChar char="•"/>
            </a:pPr>
            <a:r>
              <a:rPr lang="en-GB" sz="2400" dirty="0"/>
              <a:t>Creating an AR character that can take data from Ai and interact with the user</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Training the AR character using the data so that the AR character can deal more closely with the user's emotions</a:t>
            </a:r>
            <a:endParaRPr lang="en-US" sz="2400" dirty="0"/>
          </a:p>
        </p:txBody>
      </p:sp>
      <p:sp>
        <p:nvSpPr>
          <p:cNvPr id="6" name="Rectangle 5"/>
          <p:cNvSpPr/>
          <p:nvPr/>
        </p:nvSpPr>
        <p:spPr>
          <a:xfrm>
            <a:off x="2895600" y="6453499"/>
            <a:ext cx="6574620" cy="369332"/>
          </a:xfrm>
          <a:prstGeom prst="rect">
            <a:avLst/>
          </a:prstGeom>
        </p:spPr>
        <p:txBody>
          <a:bodyPr wrap="none">
            <a:spAutoFit/>
          </a:bodyPr>
          <a:lstStyle/>
          <a:p>
            <a:r>
              <a:rPr lang="en-US" b="1" dirty="0"/>
              <a:t>IT20647414</a:t>
            </a:r>
            <a:r>
              <a:rPr lang="en-US" dirty="0"/>
              <a:t>   |   BATADUWAARACHCHI A.I |   TMP-2023-24-133</a:t>
            </a:r>
          </a:p>
        </p:txBody>
      </p:sp>
    </p:spTree>
    <p:extLst>
      <p:ext uri="{BB962C8B-B14F-4D97-AF65-F5344CB8AC3E}">
        <p14:creationId xmlns:p14="http://schemas.microsoft.com/office/powerpoint/2010/main" val="1257234387"/>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DB2B50B239E24A8F82F0D49E394E58" ma:contentTypeVersion="13" ma:contentTypeDescription="Create a new document." ma:contentTypeScope="" ma:versionID="c3d4b1adbb03c06b422352b6ccea2af3">
  <xsd:schema xmlns:xsd="http://www.w3.org/2001/XMLSchema" xmlns:xs="http://www.w3.org/2001/XMLSchema" xmlns:p="http://schemas.microsoft.com/office/2006/metadata/properties" xmlns:ns2="8a48ffe4-904f-4768-bc85-3c9ca8e9f3cf" xmlns:ns3="db72c12f-87a4-44ab-bbc5-4cc8306b158a" targetNamespace="http://schemas.microsoft.com/office/2006/metadata/properties" ma:root="true" ma:fieldsID="9f5211e28f6927930d2394165b3e87e7" ns2:_="" ns3:_="">
    <xsd:import namespace="8a48ffe4-904f-4768-bc85-3c9ca8e9f3cf"/>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8ffe4-904f-4768-bc85-3c9ca8e9f3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a48ffe4-904f-4768-bc85-3c9ca8e9f3cf">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DE6F6409-6015-46BB-81C5-939A2A271BF1}"/>
</file>

<file path=customXml/itemProps2.xml><?xml version="1.0" encoding="utf-8"?>
<ds:datastoreItem xmlns:ds="http://schemas.openxmlformats.org/officeDocument/2006/customXml" ds:itemID="{850D58BC-6219-4017-8DDE-3F12C10F3844}"/>
</file>

<file path=customXml/itemProps3.xml><?xml version="1.0" encoding="utf-8"?>
<ds:datastoreItem xmlns:ds="http://schemas.openxmlformats.org/officeDocument/2006/customXml" ds:itemID="{99648D95-C91B-4357-A76C-B997ECC15C91}"/>
</file>

<file path=docProps/app.xml><?xml version="1.0" encoding="utf-8"?>
<Properties xmlns="http://schemas.openxmlformats.org/officeDocument/2006/extended-properties" xmlns:vt="http://schemas.openxmlformats.org/officeDocument/2006/docPropsVTypes">
  <Template>Slice</Template>
  <TotalTime>1350</TotalTime>
  <Words>1462</Words>
  <Application>Microsoft Office PowerPoint</Application>
  <PresentationFormat>Widescreen</PresentationFormat>
  <Paragraphs>312</Paragraphs>
  <Slides>46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Adobe Devanagari</vt:lpstr>
      <vt:lpstr>Arial</vt:lpstr>
      <vt:lpstr>Calibri</vt:lpstr>
      <vt:lpstr>Cambria</vt:lpstr>
      <vt:lpstr>Helvetica Inserat LT Std</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Ayesh</dc:creator>
  <cp:lastModifiedBy>Dilini H.G.C. it20651442</cp:lastModifiedBy>
  <cp:revision>98</cp:revision>
  <dcterms:created xsi:type="dcterms:W3CDTF">2023-07-31T07:51:32Z</dcterms:created>
  <dcterms:modified xsi:type="dcterms:W3CDTF">2023-11-07T06:31:46Z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0x0101007FDB2B50B239E24A8F82F0D49E394E58</vt:lpwstr>
  </property>
</Properties>
</file>